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5" r:id="rId1"/>
  </p:sldMasterIdLst>
  <p:notesMasterIdLst>
    <p:notesMasterId r:id="rId42"/>
  </p:notesMasterIdLst>
  <p:sldIdLst>
    <p:sldId id="256" r:id="rId2"/>
    <p:sldId id="257" r:id="rId3"/>
    <p:sldId id="261" r:id="rId4"/>
    <p:sldId id="258"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6" r:id="rId18"/>
    <p:sldId id="275" r:id="rId19"/>
    <p:sldId id="277" r:id="rId20"/>
    <p:sldId id="278" r:id="rId21"/>
    <p:sldId id="279" r:id="rId22"/>
    <p:sldId id="280" r:id="rId23"/>
    <p:sldId id="281" r:id="rId24"/>
    <p:sldId id="282" r:id="rId25"/>
    <p:sldId id="283" r:id="rId26"/>
    <p:sldId id="285" r:id="rId27"/>
    <p:sldId id="284" r:id="rId28"/>
    <p:sldId id="286" r:id="rId29"/>
    <p:sldId id="287" r:id="rId30"/>
    <p:sldId id="288" r:id="rId31"/>
    <p:sldId id="289" r:id="rId32"/>
    <p:sldId id="290" r:id="rId33"/>
    <p:sldId id="291" r:id="rId34"/>
    <p:sldId id="292" r:id="rId35"/>
    <p:sldId id="293" r:id="rId36"/>
    <p:sldId id="294" r:id="rId37"/>
    <p:sldId id="296" r:id="rId38"/>
    <p:sldId id="295" r:id="rId39"/>
    <p:sldId id="297"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3"/>
    <p:restoredTop sz="94650"/>
  </p:normalViewPr>
  <p:slideViewPr>
    <p:cSldViewPr snapToGrid="0" snapToObjects="1">
      <p:cViewPr varScale="1">
        <p:scale>
          <a:sx n="120" d="100"/>
          <a:sy n="120"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59C68-0A22-0F47-A878-15BB49F838E7}" type="datetimeFigureOut">
              <a:rPr lang="en-NO" smtClean="0"/>
              <a:t>20/07/2023</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EF0C1-A8EE-AE40-9C0B-D95FE83A9759}" type="slidenum">
              <a:rPr lang="en-NO" smtClean="0"/>
              <a:t>‹#›</a:t>
            </a:fld>
            <a:endParaRPr lang="en-NO"/>
          </a:p>
        </p:txBody>
      </p:sp>
    </p:spTree>
    <p:extLst>
      <p:ext uri="{BB962C8B-B14F-4D97-AF65-F5344CB8AC3E}">
        <p14:creationId xmlns:p14="http://schemas.microsoft.com/office/powerpoint/2010/main" val="378350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437D1E7-43DD-604B-92E4-558638E03315}" type="datetime1">
              <a:rPr lang="nb-NO" smtClean="0"/>
              <a:t>20.07.2023</a:t>
            </a:fld>
            <a:endParaRPr lang="en-NO"/>
          </a:p>
        </p:txBody>
      </p:sp>
      <p:sp>
        <p:nvSpPr>
          <p:cNvPr id="5" name="Footer Placeholder 4"/>
          <p:cNvSpPr>
            <a:spLocks noGrp="1"/>
          </p:cNvSpPr>
          <p:nvPr>
            <p:ph type="ftr" sz="quarter" idx="11"/>
          </p:nvPr>
        </p:nvSpPr>
        <p:spPr>
          <a:xfrm>
            <a:off x="1127124" y="329307"/>
            <a:ext cx="5943668" cy="309201"/>
          </a:xfrm>
        </p:spPr>
        <p:txBody>
          <a:bodyPr/>
          <a:lstStyle/>
          <a:p>
            <a:endParaRPr lang="en-NO"/>
          </a:p>
        </p:txBody>
      </p:sp>
      <p:sp>
        <p:nvSpPr>
          <p:cNvPr id="6" name="Slide Number Placeholder 5"/>
          <p:cNvSpPr>
            <a:spLocks noGrp="1"/>
          </p:cNvSpPr>
          <p:nvPr>
            <p:ph type="sldNum" sz="quarter" idx="12"/>
          </p:nvPr>
        </p:nvSpPr>
        <p:spPr>
          <a:xfrm>
            <a:off x="9924392" y="134930"/>
            <a:ext cx="811019" cy="503578"/>
          </a:xfrm>
        </p:spPr>
        <p:txBody>
          <a:bodyPr/>
          <a:lstStyle/>
          <a:p>
            <a:fld id="{F792316B-E104-664C-929A-C577D225F051}" type="slidenum">
              <a:rPr lang="en-NO" smtClean="0"/>
              <a:t>‹#›</a:t>
            </a:fld>
            <a:endParaRPr lang="en-NO"/>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1298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4527D8-594F-FC43-A267-DE077EF9B2B0}" type="datetime1">
              <a:rPr lang="nb-NO" smtClean="0"/>
              <a:t>20.07.2023</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F792316B-E104-664C-929A-C577D225F051}" type="slidenum">
              <a:rPr lang="en-NO" smtClean="0"/>
              <a:t>‹#›</a:t>
            </a:fld>
            <a:endParaRPr lang="en-NO"/>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340486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4527D8-594F-FC43-A267-DE077EF9B2B0}" type="datetime1">
              <a:rPr lang="nb-NO" smtClean="0"/>
              <a:t>20.07.2023</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F792316B-E104-664C-929A-C577D225F051}" type="slidenum">
              <a:rPr lang="en-NO" smtClean="0"/>
              <a:t>‹#›</a:t>
            </a:fld>
            <a:endParaRPr lang="en-NO"/>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56445901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sz="1200"/>
            </a:lvl1pPr>
          </a:lstStyle>
          <a:p>
            <a:fld id="{6D4527D8-594F-FC43-A267-DE077EF9B2B0}" type="datetime1">
              <a:rPr lang="nb-NO" smtClean="0"/>
              <a:t>20.07.2023</a:t>
            </a:fld>
            <a:endParaRPr lang="en-NO"/>
          </a:p>
        </p:txBody>
      </p:sp>
      <p:sp>
        <p:nvSpPr>
          <p:cNvPr id="5" name="Footer Placeholder 4"/>
          <p:cNvSpPr>
            <a:spLocks noGrp="1"/>
          </p:cNvSpPr>
          <p:nvPr>
            <p:ph type="ftr" sz="quarter" idx="11"/>
          </p:nvPr>
        </p:nvSpPr>
        <p:spPr/>
        <p:txBody>
          <a:bodyPr/>
          <a:lstStyle>
            <a:lvl1pPr>
              <a:defRPr sz="1200"/>
            </a:lvl1pPr>
          </a:lstStyle>
          <a:p>
            <a:endParaRPr lang="en-NO"/>
          </a:p>
        </p:txBody>
      </p:sp>
      <p:sp>
        <p:nvSpPr>
          <p:cNvPr id="6" name="Slide Number Placeholder 5"/>
          <p:cNvSpPr>
            <a:spLocks noGrp="1"/>
          </p:cNvSpPr>
          <p:nvPr>
            <p:ph type="sldNum" sz="quarter" idx="12"/>
          </p:nvPr>
        </p:nvSpPr>
        <p:spPr/>
        <p:txBody>
          <a:bodyPr/>
          <a:lstStyle/>
          <a:p>
            <a:fld id="{F792316B-E104-664C-929A-C577D225F051}" type="slidenum">
              <a:rPr lang="en-NO" smtClean="0"/>
              <a:t>‹#›</a:t>
            </a:fld>
            <a:endParaRPr lang="en-NO"/>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7144030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5DB6E0F-1E67-664D-8BDE-F53954AB8FAD}" type="datetime1">
              <a:rPr lang="nb-NO" smtClean="0"/>
              <a:t>20.07.2023</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F792316B-E104-664C-929A-C577D225F051}" type="slidenum">
              <a:rPr lang="en-NO" smtClean="0"/>
              <a:t>‹#›</a:t>
            </a:fld>
            <a:endParaRPr lang="en-NO"/>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44092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D4527D8-594F-FC43-A267-DE077EF9B2B0}" type="datetime1">
              <a:rPr lang="nb-NO" smtClean="0"/>
              <a:t>20.07.2023</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F792316B-E104-664C-929A-C577D225F051}" type="slidenum">
              <a:rPr lang="en-NO" smtClean="0"/>
              <a:t>‹#›</a:t>
            </a:fld>
            <a:endParaRPr lang="en-NO"/>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8944246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D4527D8-594F-FC43-A267-DE077EF9B2B0}" type="datetime1">
              <a:rPr lang="nb-NO" smtClean="0"/>
              <a:t>20.07.2023</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F792316B-E104-664C-929A-C577D225F051}" type="slidenum">
              <a:rPr lang="en-NO" smtClean="0"/>
              <a:t>‹#›</a:t>
            </a:fld>
            <a:endParaRPr lang="en-NO"/>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71759926"/>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39AF848-CD06-894C-B1A9-2AD16E023DCB}" type="datetime1">
              <a:rPr lang="nb-NO" smtClean="0"/>
              <a:t>20.07.2023</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F792316B-E104-664C-929A-C577D225F051}" type="slidenum">
              <a:rPr lang="en-NO" smtClean="0"/>
              <a:t>‹#›</a:t>
            </a:fld>
            <a:endParaRPr lang="en-NO"/>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366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C0ECD-B756-D841-A67B-4CCD08F71213}" type="datetime1">
              <a:rPr lang="nb-NO" smtClean="0"/>
              <a:t>20.07.2023</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F792316B-E104-664C-929A-C577D225F051}" type="slidenum">
              <a:rPr lang="en-NO" smtClean="0"/>
              <a:t>‹#›</a:t>
            </a:fld>
            <a:endParaRPr lang="en-NO"/>
          </a:p>
        </p:txBody>
      </p:sp>
    </p:spTree>
    <p:extLst>
      <p:ext uri="{BB962C8B-B14F-4D97-AF65-F5344CB8AC3E}">
        <p14:creationId xmlns:p14="http://schemas.microsoft.com/office/powerpoint/2010/main" val="694671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D4527D8-594F-FC43-A267-DE077EF9B2B0}" type="datetime1">
              <a:rPr lang="nb-NO" smtClean="0"/>
              <a:t>20.07.2023</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F792316B-E104-664C-929A-C577D225F051}" type="slidenum">
              <a:rPr lang="en-NO" smtClean="0"/>
              <a:t>‹#›</a:t>
            </a:fld>
            <a:endParaRPr lang="en-NO"/>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805612049"/>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7814A947-9E9E-AA4B-83AB-508FE5708B55}" type="datetime1">
              <a:rPr lang="nb-NO" smtClean="0"/>
              <a:t>20.07.2023</a:t>
            </a:fld>
            <a:endParaRPr lang="en-NO"/>
          </a:p>
        </p:txBody>
      </p:sp>
      <p:sp>
        <p:nvSpPr>
          <p:cNvPr id="6" name="Footer Placeholder 5"/>
          <p:cNvSpPr>
            <a:spLocks noGrp="1"/>
          </p:cNvSpPr>
          <p:nvPr>
            <p:ph type="ftr" sz="quarter" idx="11"/>
          </p:nvPr>
        </p:nvSpPr>
        <p:spPr>
          <a:xfrm>
            <a:off x="1125300" y="318640"/>
            <a:ext cx="4877818" cy="320931"/>
          </a:xfrm>
        </p:spPr>
        <p:txBody>
          <a:bodyPr/>
          <a:lstStyle/>
          <a:p>
            <a:endParaRPr lang="en-NO"/>
          </a:p>
        </p:txBody>
      </p:sp>
      <p:sp>
        <p:nvSpPr>
          <p:cNvPr id="7" name="Slide Number Placeholder 6"/>
          <p:cNvSpPr>
            <a:spLocks noGrp="1"/>
          </p:cNvSpPr>
          <p:nvPr>
            <p:ph type="sldNum" sz="quarter" idx="12"/>
          </p:nvPr>
        </p:nvSpPr>
        <p:spPr>
          <a:xfrm>
            <a:off x="6176794" y="137408"/>
            <a:ext cx="811019" cy="503578"/>
          </a:xfrm>
        </p:spPr>
        <p:txBody>
          <a:bodyPr/>
          <a:lstStyle/>
          <a:p>
            <a:fld id="{F792316B-E104-664C-929A-C577D225F051}" type="slidenum">
              <a:rPr lang="en-NO" smtClean="0"/>
              <a:t>‹#›</a:t>
            </a:fld>
            <a:endParaRPr lang="en-NO"/>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2760791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D4527D8-594F-FC43-A267-DE077EF9B2B0}" type="datetime1">
              <a:rPr lang="nb-NO" smtClean="0"/>
              <a:t>20.07.2023</a:t>
            </a:fld>
            <a:endParaRPr lang="en-NO"/>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F792316B-E104-664C-929A-C577D225F051}" type="slidenum">
              <a:rPr lang="en-NO" smtClean="0"/>
              <a:t>‹#›</a:t>
            </a:fld>
            <a:endParaRPr lang="en-NO"/>
          </a:p>
        </p:txBody>
      </p:sp>
    </p:spTree>
    <p:extLst>
      <p:ext uri="{BB962C8B-B14F-4D97-AF65-F5344CB8AC3E}">
        <p14:creationId xmlns:p14="http://schemas.microsoft.com/office/powerpoint/2010/main" val="638177050"/>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Ls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673E-0D54-1557-0B64-0E7DE44803D2}"/>
              </a:ext>
            </a:extLst>
          </p:cNvPr>
          <p:cNvSpPr>
            <a:spLocks noGrp="1"/>
          </p:cNvSpPr>
          <p:nvPr>
            <p:ph type="ctrTitle"/>
          </p:nvPr>
        </p:nvSpPr>
        <p:spPr/>
        <p:txBody>
          <a:bodyPr>
            <a:noAutofit/>
          </a:bodyPr>
          <a:lstStyle/>
          <a:p>
            <a:r>
              <a:rPr lang="en-GB" sz="4000" i="1" dirty="0">
                <a:solidFill>
                  <a:srgbClr val="000000"/>
                </a:solidFill>
                <a:effectLst/>
                <a:latin typeface="Helvetica Neue" panose="02000503000000020004" pitchFamily="2" charset="0"/>
              </a:rPr>
              <a:t>Online Retail Sales:</a:t>
            </a:r>
            <a:br>
              <a:rPr lang="en-GB" sz="4000" dirty="0">
                <a:solidFill>
                  <a:srgbClr val="000000"/>
                </a:solidFill>
                <a:effectLst/>
                <a:latin typeface="Helvetica Neue" panose="02000503000000020004" pitchFamily="2" charset="0"/>
              </a:rPr>
            </a:br>
            <a:r>
              <a:rPr lang="en-GB" sz="4000" i="1" dirty="0">
                <a:solidFill>
                  <a:srgbClr val="000000"/>
                </a:solidFill>
                <a:effectLst/>
                <a:latin typeface="Helvetica Neue" panose="02000503000000020004" pitchFamily="2" charset="0"/>
              </a:rPr>
              <a:t>From Data Cleaning to Predictive Modelling</a:t>
            </a:r>
            <a:br>
              <a:rPr lang="en-GB" sz="4000" dirty="0">
                <a:solidFill>
                  <a:srgbClr val="000000"/>
                </a:solidFill>
                <a:effectLst/>
                <a:latin typeface="Helvetica Neue" panose="02000503000000020004" pitchFamily="2" charset="0"/>
              </a:rPr>
            </a:br>
            <a:endParaRPr lang="en-NO" sz="4000" dirty="0"/>
          </a:p>
        </p:txBody>
      </p:sp>
      <p:sp>
        <p:nvSpPr>
          <p:cNvPr id="3" name="Subtitle 2">
            <a:extLst>
              <a:ext uri="{FF2B5EF4-FFF2-40B4-BE49-F238E27FC236}">
                <a16:creationId xmlns:a16="http://schemas.microsoft.com/office/drawing/2014/main" id="{F90B3C16-EED0-ABB5-8086-5F21A996455B}"/>
              </a:ext>
            </a:extLst>
          </p:cNvPr>
          <p:cNvSpPr>
            <a:spLocks noGrp="1"/>
          </p:cNvSpPr>
          <p:nvPr>
            <p:ph type="subTitle" idx="1"/>
          </p:nvPr>
        </p:nvSpPr>
        <p:spPr/>
        <p:txBody>
          <a:bodyPr>
            <a:normAutofit fontScale="40000" lnSpcReduction="20000"/>
          </a:bodyPr>
          <a:lstStyle/>
          <a:p>
            <a:pPr algn="ctr"/>
            <a:r>
              <a:rPr lang="en-GB" sz="2000" i="1" dirty="0">
                <a:solidFill>
                  <a:srgbClr val="000000"/>
                </a:solidFill>
                <a:effectLst/>
                <a:latin typeface="Helvetica Neue" panose="02000503000000020004" pitchFamily="2" charset="0"/>
              </a:rPr>
              <a:t>Prepared By:</a:t>
            </a:r>
            <a:endParaRPr lang="en-GB" sz="2000" dirty="0">
              <a:solidFill>
                <a:srgbClr val="000000"/>
              </a:solidFill>
              <a:effectLst/>
              <a:latin typeface="Helvetica Neue" panose="02000503000000020004" pitchFamily="2" charset="0"/>
            </a:endParaRPr>
          </a:p>
          <a:p>
            <a:pPr algn="ctr"/>
            <a:r>
              <a:rPr lang="en-GB" sz="2000" i="1" dirty="0" err="1">
                <a:solidFill>
                  <a:srgbClr val="000000"/>
                </a:solidFill>
                <a:effectLst/>
                <a:latin typeface="Helvetica Neue" panose="02000503000000020004" pitchFamily="2" charset="0"/>
              </a:rPr>
              <a:t>Sina</a:t>
            </a:r>
            <a:r>
              <a:rPr lang="en-GB" sz="2000" i="1" dirty="0">
                <a:solidFill>
                  <a:srgbClr val="000000"/>
                </a:solidFill>
                <a:effectLst/>
                <a:latin typeface="Helvetica Neue" panose="02000503000000020004" pitchFamily="2" charset="0"/>
              </a:rPr>
              <a:t> </a:t>
            </a:r>
            <a:r>
              <a:rPr lang="en-GB" sz="2000" i="1" dirty="0" err="1">
                <a:solidFill>
                  <a:srgbClr val="000000"/>
                </a:solidFill>
                <a:effectLst/>
                <a:latin typeface="Helvetica Neue" panose="02000503000000020004" pitchFamily="2" charset="0"/>
              </a:rPr>
              <a:t>Ainesazi</a:t>
            </a:r>
            <a:r>
              <a:rPr lang="en-GB" sz="2000" i="1" dirty="0">
                <a:solidFill>
                  <a:srgbClr val="000000"/>
                </a:solidFill>
                <a:effectLst/>
                <a:latin typeface="Helvetica Neue" panose="02000503000000020004" pitchFamily="2" charset="0"/>
              </a:rPr>
              <a:t> </a:t>
            </a:r>
            <a:r>
              <a:rPr lang="en-GB" sz="2000" i="1" dirty="0" err="1">
                <a:solidFill>
                  <a:srgbClr val="000000"/>
                </a:solidFill>
                <a:effectLst/>
                <a:latin typeface="Helvetica Neue" panose="02000503000000020004" pitchFamily="2" charset="0"/>
              </a:rPr>
              <a:t>Dovom</a:t>
            </a:r>
            <a:endParaRPr lang="en-GB" sz="2000" dirty="0">
              <a:solidFill>
                <a:srgbClr val="000000"/>
              </a:solidFill>
              <a:effectLst/>
              <a:latin typeface="Helvetica Neue" panose="02000503000000020004" pitchFamily="2" charset="0"/>
            </a:endParaRPr>
          </a:p>
          <a:p>
            <a:pPr algn="ctr"/>
            <a:r>
              <a:rPr lang="en-GB" sz="2000" i="1" dirty="0">
                <a:solidFill>
                  <a:srgbClr val="000000"/>
                </a:solidFill>
                <a:effectLst/>
                <a:latin typeface="Helvetica Neue" panose="02000503000000020004" pitchFamily="2" charset="0"/>
              </a:rPr>
              <a:t>Date:</a:t>
            </a:r>
            <a:endParaRPr lang="en-GB" sz="2000" dirty="0">
              <a:solidFill>
                <a:srgbClr val="000000"/>
              </a:solidFill>
              <a:effectLst/>
              <a:latin typeface="Helvetica Neue" panose="02000503000000020004" pitchFamily="2" charset="0"/>
            </a:endParaRPr>
          </a:p>
          <a:p>
            <a:pPr algn="ctr"/>
            <a:r>
              <a:rPr lang="en-GB" sz="2000" i="1" dirty="0">
                <a:solidFill>
                  <a:srgbClr val="000000"/>
                </a:solidFill>
                <a:effectLst/>
                <a:latin typeface="Helvetica Neue" panose="02000503000000020004" pitchFamily="2" charset="0"/>
              </a:rPr>
              <a:t>21/07/2023</a:t>
            </a:r>
            <a:endParaRPr lang="en-GB" sz="2000" dirty="0">
              <a:solidFill>
                <a:srgbClr val="000000"/>
              </a:solidFill>
              <a:effectLst/>
              <a:latin typeface="Helvetica Neue" panose="02000503000000020004" pitchFamily="2" charset="0"/>
            </a:endParaRPr>
          </a:p>
          <a:p>
            <a:endParaRPr lang="en-NO" sz="2000" dirty="0"/>
          </a:p>
        </p:txBody>
      </p:sp>
      <p:sp>
        <p:nvSpPr>
          <p:cNvPr id="4" name="Slide Number Placeholder 3">
            <a:extLst>
              <a:ext uri="{FF2B5EF4-FFF2-40B4-BE49-F238E27FC236}">
                <a16:creationId xmlns:a16="http://schemas.microsoft.com/office/drawing/2014/main" id="{8B10F0EC-4B27-1502-69E7-35F23DA9E630}"/>
              </a:ext>
            </a:extLst>
          </p:cNvPr>
          <p:cNvSpPr>
            <a:spLocks noGrp="1"/>
          </p:cNvSpPr>
          <p:nvPr>
            <p:ph type="sldNum" sz="quarter" idx="12"/>
          </p:nvPr>
        </p:nvSpPr>
        <p:spPr/>
        <p:txBody>
          <a:bodyPr/>
          <a:lstStyle/>
          <a:p>
            <a:fld id="{F792316B-E104-664C-929A-C577D225F051}" type="slidenum">
              <a:rPr lang="en-NO" smtClean="0"/>
              <a:t>1</a:t>
            </a:fld>
            <a:endParaRPr lang="en-NO"/>
          </a:p>
        </p:txBody>
      </p:sp>
    </p:spTree>
    <p:extLst>
      <p:ext uri="{BB962C8B-B14F-4D97-AF65-F5344CB8AC3E}">
        <p14:creationId xmlns:p14="http://schemas.microsoft.com/office/powerpoint/2010/main" val="1575163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A2F-182C-C35A-CC74-2394FC1C3B2D}"/>
              </a:ext>
            </a:extLst>
          </p:cNvPr>
          <p:cNvSpPr>
            <a:spLocks noGrp="1"/>
          </p:cNvSpPr>
          <p:nvPr>
            <p:ph type="title"/>
          </p:nvPr>
        </p:nvSpPr>
        <p:spPr/>
        <p:txBody>
          <a:bodyPr>
            <a:normAutofit/>
          </a:bodyPr>
          <a:lstStyle/>
          <a:p>
            <a:r>
              <a:rPr lang="en-GB" b="0" i="1" dirty="0">
                <a:solidFill>
                  <a:srgbClr val="000000"/>
                </a:solidFill>
                <a:effectLst/>
                <a:latin typeface="Helvetica Neue" panose="02000503000000020004" pitchFamily="2" charset="0"/>
              </a:rPr>
              <a:t>Quick summery statistics</a:t>
            </a:r>
            <a:endParaRPr lang="en-NO" i="1" dirty="0"/>
          </a:p>
        </p:txBody>
      </p:sp>
      <p:sp>
        <p:nvSpPr>
          <p:cNvPr id="3" name="Content Placeholder 2">
            <a:extLst>
              <a:ext uri="{FF2B5EF4-FFF2-40B4-BE49-F238E27FC236}">
                <a16:creationId xmlns:a16="http://schemas.microsoft.com/office/drawing/2014/main" id="{02D2B8B2-DA02-21D8-41DE-5C166FE1A825}"/>
              </a:ext>
            </a:extLst>
          </p:cNvPr>
          <p:cNvSpPr>
            <a:spLocks noGrp="1"/>
          </p:cNvSpPr>
          <p:nvPr>
            <p:ph idx="1"/>
          </p:nvPr>
        </p:nvSpPr>
        <p:spPr/>
        <p:txBody>
          <a:bodyPr>
            <a:normAutofit fontScale="77500" lnSpcReduction="20000"/>
          </a:bodyPr>
          <a:lstStyle/>
          <a:p>
            <a:pPr marL="0" indent="0" algn="l">
              <a:buNone/>
            </a:pPr>
            <a:r>
              <a:rPr lang="en-GB" sz="1800" b="0" i="0" dirty="0">
                <a:effectLst/>
                <a:latin typeface="Helvetica Neue" panose="02000503000000020004" pitchFamily="2" charset="0"/>
                <a:ea typeface="Helvetica Neue" panose="02000503000000020004" pitchFamily="2" charset="0"/>
                <a:cs typeface="Helvetica Neue" panose="02000503000000020004" pitchFamily="2" charset="0"/>
              </a:rPr>
              <a:t>This statistics shows a few interesting facts:</a:t>
            </a:r>
          </a:p>
          <a:p>
            <a:pPr marL="0" indent="0" algn="l">
              <a:buNone/>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The majority of transactions are for quantities from 3 to 10 items </a:t>
            </a:r>
          </a:p>
          <a:p>
            <a:pPr marL="0" indent="0" algn="l">
              <a:buNone/>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and the majority of items have prices up to 5.</a:t>
            </a:r>
          </a:p>
          <a:p>
            <a:pPr algn="l">
              <a:buFont typeface="Arial" panose="020B0604020202020204" pitchFamily="34" charset="0"/>
              <a:buChar char="•"/>
            </a:pPr>
            <a:r>
              <a:rPr lang="en-GB" sz="1600" b="0" i="0" dirty="0">
                <a:solidFill>
                  <a:srgbClr val="000000"/>
                </a:solidFill>
                <a:effectLst/>
                <a:latin typeface="Helvetica Neue" panose="02000503000000020004" pitchFamily="2" charset="0"/>
              </a:rPr>
              <a:t>The minimum values for both 'Quantity' and '</a:t>
            </a:r>
            <a:r>
              <a:rPr lang="en-GB" sz="1600" b="0" i="0" dirty="0" err="1">
                <a:solidFill>
                  <a:srgbClr val="000000"/>
                </a:solidFill>
                <a:effectLst/>
                <a:latin typeface="Helvetica Neue" panose="02000503000000020004" pitchFamily="2" charset="0"/>
              </a:rPr>
              <a:t>UnitPrice</a:t>
            </a:r>
            <a:r>
              <a:rPr lang="en-GB" sz="1600" b="0" i="0" dirty="0">
                <a:solidFill>
                  <a:srgbClr val="000000"/>
                </a:solidFill>
                <a:effectLst/>
                <a:latin typeface="Helvetica Neue" panose="02000503000000020004" pitchFamily="2" charset="0"/>
              </a:rPr>
              <a:t>' are negative, </a:t>
            </a:r>
          </a:p>
          <a:p>
            <a:pPr marL="0" indent="0" algn="l">
              <a:buNone/>
            </a:pPr>
            <a:r>
              <a:rPr lang="en-GB" sz="1600" b="0" i="0" dirty="0">
                <a:solidFill>
                  <a:srgbClr val="000000"/>
                </a:solidFill>
                <a:effectLst/>
                <a:latin typeface="Helvetica Neue" panose="02000503000000020004" pitchFamily="2" charset="0"/>
              </a:rPr>
              <a:t>which is unusual.</a:t>
            </a:r>
          </a:p>
          <a:p>
            <a:pPr algn="l">
              <a:buFont typeface="Arial" panose="020B0604020202020204" pitchFamily="34" charset="0"/>
              <a:buChar char="•"/>
            </a:pPr>
            <a:r>
              <a:rPr lang="en-GB" sz="1600" b="0" i="0" dirty="0">
                <a:solidFill>
                  <a:srgbClr val="000000"/>
                </a:solidFill>
                <a:effectLst/>
                <a:latin typeface="Helvetica Neue" panose="02000503000000020004" pitchFamily="2" charset="0"/>
              </a:rPr>
              <a:t>It can be seen that the standard deviations for both variables are quite large, </a:t>
            </a:r>
          </a:p>
          <a:p>
            <a:pPr marL="0" indent="0" algn="l">
              <a:buNone/>
            </a:pPr>
            <a:r>
              <a:rPr lang="en-GB" sz="1600" b="0" i="0" dirty="0">
                <a:solidFill>
                  <a:srgbClr val="000000"/>
                </a:solidFill>
                <a:effectLst/>
                <a:latin typeface="Helvetica Neue" panose="02000503000000020004" pitchFamily="2" charset="0"/>
              </a:rPr>
              <a:t>suggesting a significant spread in the data. This, along with the massive gap </a:t>
            </a:r>
          </a:p>
          <a:p>
            <a:pPr marL="0" indent="0" algn="l">
              <a:buNone/>
            </a:pPr>
            <a:r>
              <a:rPr lang="en-GB" sz="1600" b="0" i="0" dirty="0">
                <a:solidFill>
                  <a:srgbClr val="000000"/>
                </a:solidFill>
                <a:effectLst/>
                <a:latin typeface="Helvetica Neue" panose="02000503000000020004" pitchFamily="2" charset="0"/>
              </a:rPr>
              <a:t>between the max and 75th percentile, indicates the presence of outliers.</a:t>
            </a:r>
          </a:p>
          <a:p>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We have a bunch of huge outliers we will have to deal with.</a:t>
            </a:r>
          </a:p>
          <a:p>
            <a:pPr marL="0" indent="0" algn="l">
              <a:buNone/>
            </a:pPr>
            <a:endParaRPr lang="en-GB" sz="1600" b="0" i="0" dirty="0">
              <a:solidFill>
                <a:srgbClr val="000000"/>
              </a:solidFill>
              <a:effectLst/>
              <a:latin typeface="Helvetica Neue" panose="02000503000000020004" pitchFamily="2" charset="0"/>
            </a:endParaRPr>
          </a:p>
          <a:p>
            <a:pPr algn="l">
              <a:buFont typeface="Arial" panose="020B0604020202020204" pitchFamily="34" charset="0"/>
              <a:buChar char="•"/>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NO"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4">
            <a:extLst>
              <a:ext uri="{FF2B5EF4-FFF2-40B4-BE49-F238E27FC236}">
                <a16:creationId xmlns:a16="http://schemas.microsoft.com/office/drawing/2014/main" id="{600B3874-CBCD-1518-4899-E1F6EA270142}"/>
              </a:ext>
            </a:extLst>
          </p:cNvPr>
          <p:cNvSpPr>
            <a:spLocks noGrp="1"/>
          </p:cNvSpPr>
          <p:nvPr>
            <p:ph type="sldNum" sz="quarter" idx="12"/>
          </p:nvPr>
        </p:nvSpPr>
        <p:spPr/>
        <p:txBody>
          <a:bodyPr/>
          <a:lstStyle/>
          <a:p>
            <a:fld id="{F792316B-E104-664C-929A-C577D225F051}" type="slidenum">
              <a:rPr lang="en-NO" smtClean="0"/>
              <a:t>10</a:t>
            </a:fld>
            <a:endParaRPr lang="en-NO"/>
          </a:p>
        </p:txBody>
      </p:sp>
      <p:pic>
        <p:nvPicPr>
          <p:cNvPr id="4" name="Picture 3">
            <a:extLst>
              <a:ext uri="{FF2B5EF4-FFF2-40B4-BE49-F238E27FC236}">
                <a16:creationId xmlns:a16="http://schemas.microsoft.com/office/drawing/2014/main" id="{592E0694-2A6F-7255-1B62-FF1803511FC3}"/>
              </a:ext>
            </a:extLst>
          </p:cNvPr>
          <p:cNvPicPr>
            <a:picLocks noChangeAspect="1"/>
          </p:cNvPicPr>
          <p:nvPr/>
        </p:nvPicPr>
        <p:blipFill>
          <a:blip r:embed="rId2"/>
          <a:stretch>
            <a:fillRect/>
          </a:stretch>
        </p:blipFill>
        <p:spPr>
          <a:xfrm>
            <a:off x="8284535" y="2002559"/>
            <a:ext cx="3048000" cy="3060700"/>
          </a:xfrm>
          <a:prstGeom prst="rect">
            <a:avLst/>
          </a:prstGeom>
        </p:spPr>
      </p:pic>
    </p:spTree>
    <p:extLst>
      <p:ext uri="{BB962C8B-B14F-4D97-AF65-F5344CB8AC3E}">
        <p14:creationId xmlns:p14="http://schemas.microsoft.com/office/powerpoint/2010/main" val="140470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7A24-B796-6972-DD07-1D7CA62D06F6}"/>
              </a:ext>
            </a:extLst>
          </p:cNvPr>
          <p:cNvSpPr>
            <a:spLocks noGrp="1"/>
          </p:cNvSpPr>
          <p:nvPr>
            <p:ph type="title"/>
          </p:nvPr>
        </p:nvSpPr>
        <p:spPr/>
        <p:txBody>
          <a:bodyPr>
            <a:normAutofit/>
          </a:bodyPr>
          <a:lstStyle/>
          <a:p>
            <a:r>
              <a:rPr lang="en-NO" sz="2800" i="1" dirty="0">
                <a:latin typeface="Helvetica Neue" panose="02000503000000020004" pitchFamily="2" charset="0"/>
                <a:ea typeface="Helvetica Neue" panose="02000503000000020004" pitchFamily="2" charset="0"/>
                <a:cs typeface="Helvetica Neue" panose="02000503000000020004" pitchFamily="2" charset="0"/>
              </a:rPr>
              <a:t>Finding out why do </a:t>
            </a:r>
            <a:r>
              <a:rPr lang="en-GB" sz="28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‘Quantity’ and ‘</a:t>
            </a:r>
            <a:r>
              <a:rPr lang="en-GB" sz="2800" i="1"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28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variables contain negative values?</a:t>
            </a:r>
            <a:endParaRPr lang="en-NO" sz="28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7747B062-F357-F1EC-564E-43DBEDDCDFD7}"/>
              </a:ext>
            </a:extLst>
          </p:cNvPr>
          <p:cNvSpPr>
            <a:spLocks noGrp="1"/>
          </p:cNvSpPr>
          <p:nvPr>
            <p:ph idx="1"/>
          </p:nvPr>
        </p:nvSpPr>
        <p:spPr/>
        <p:txBody>
          <a:bodyPr>
            <a:normAutofit fontScale="70000" lnSpcReduction="20000"/>
          </a:bodyPr>
          <a:lstStyle/>
          <a:p>
            <a:pPr marL="0" indent="0">
              <a:buNone/>
            </a:pPr>
            <a:r>
              <a:rPr lang="en-GB" sz="2000" b="0" i="0" dirty="0">
                <a:solidFill>
                  <a:srgbClr val="000000"/>
                </a:solidFill>
                <a:effectLst/>
                <a:latin typeface="Helvetica Neue" panose="02000503000000020004" pitchFamily="2" charset="0"/>
              </a:rPr>
              <a:t>For Quantity:</a:t>
            </a:r>
          </a:p>
          <a:p>
            <a:pPr marL="0" indent="0">
              <a:buNone/>
            </a:pPr>
            <a:endParaRPr lang="en-GB" sz="2000" dirty="0">
              <a:solidFill>
                <a:srgbClr val="000000"/>
              </a:solidFill>
              <a:latin typeface="Helvetica Neue" panose="02000503000000020004" pitchFamily="2" charset="0"/>
            </a:endParaRPr>
          </a:p>
          <a:p>
            <a:pPr marL="0" indent="0">
              <a:buNone/>
            </a:pPr>
            <a:endParaRPr lang="en-GB" sz="2000" b="0" i="0" dirty="0">
              <a:solidFill>
                <a:srgbClr val="000000"/>
              </a:solidFill>
              <a:effectLst/>
              <a:latin typeface="Helvetica Neue" panose="02000503000000020004" pitchFamily="2" charset="0"/>
            </a:endParaRPr>
          </a:p>
          <a:p>
            <a:pPr marL="0" indent="0">
              <a:buNone/>
            </a:pPr>
            <a:endParaRPr lang="en-GB" sz="2000" dirty="0">
              <a:solidFill>
                <a:srgbClr val="000000"/>
              </a:solidFill>
              <a:latin typeface="Helvetica Neue" panose="02000503000000020004" pitchFamily="2" charset="0"/>
            </a:endParaRPr>
          </a:p>
          <a:p>
            <a:pPr marL="0" indent="0">
              <a:buNone/>
            </a:pPr>
            <a:endParaRPr lang="en-GB" sz="2000" b="0" i="0" dirty="0">
              <a:solidFill>
                <a:srgbClr val="000000"/>
              </a:solidFill>
              <a:effectLst/>
              <a:latin typeface="Helvetica Neue" panose="02000503000000020004" pitchFamily="2" charset="0"/>
            </a:endParaRPr>
          </a:p>
          <a:p>
            <a:pPr marL="0" indent="0">
              <a:buNone/>
            </a:pPr>
            <a:endParaRPr lang="en-GB" sz="2000" dirty="0">
              <a:solidFill>
                <a:srgbClr val="000000"/>
              </a:solidFill>
              <a:latin typeface="Helvetica Neue" panose="02000503000000020004" pitchFamily="2" charset="0"/>
            </a:endParaRPr>
          </a:p>
          <a:p>
            <a:pPr marL="0" indent="0">
              <a:buNone/>
            </a:pPr>
            <a:endParaRPr lang="en-GB" sz="2000" b="0" i="0" dirty="0">
              <a:solidFill>
                <a:srgbClr val="000000"/>
              </a:solidFill>
              <a:effectLst/>
              <a:latin typeface="Helvetica Neue" panose="02000503000000020004" pitchFamily="2" charset="0"/>
            </a:endParaRPr>
          </a:p>
          <a:p>
            <a:pPr marL="0" indent="0">
              <a:buNone/>
            </a:pPr>
            <a:endParaRPr lang="en-GB" sz="1400" b="0" i="0" dirty="0">
              <a:solidFill>
                <a:srgbClr val="000000"/>
              </a:solidFill>
              <a:effectLst/>
              <a:latin typeface="Helvetica Neue" panose="02000503000000020004" pitchFamily="2" charset="0"/>
            </a:endParaRPr>
          </a:p>
          <a:p>
            <a:pPr marL="0" indent="0">
              <a:buNone/>
            </a:pPr>
            <a:r>
              <a:rPr lang="en-GB" sz="1700" b="0" i="0" dirty="0">
                <a:solidFill>
                  <a:srgbClr val="000000"/>
                </a:solidFill>
                <a:effectLst/>
                <a:latin typeface="Helvetica Neue" panose="02000503000000020004" pitchFamily="2" charset="0"/>
              </a:rPr>
              <a:t>Discovered an intriguing pattern where '</a:t>
            </a:r>
            <a:r>
              <a:rPr lang="en-GB" sz="1700" b="0" i="0" dirty="0" err="1">
                <a:solidFill>
                  <a:srgbClr val="000000"/>
                </a:solidFill>
                <a:effectLst/>
                <a:latin typeface="Helvetica Neue" panose="02000503000000020004" pitchFamily="2" charset="0"/>
              </a:rPr>
              <a:t>InvoiceNo</a:t>
            </a:r>
            <a:r>
              <a:rPr lang="en-GB" sz="1700" b="0" i="0" dirty="0">
                <a:solidFill>
                  <a:srgbClr val="000000"/>
                </a:solidFill>
                <a:effectLst/>
                <a:latin typeface="Helvetica Neue" panose="02000503000000020004" pitchFamily="2" charset="0"/>
              </a:rPr>
              <a:t>' starts with a 'C' whenever 'Quantity' is a negative number.</a:t>
            </a:r>
          </a:p>
          <a:p>
            <a:pPr marL="0" indent="0">
              <a:buNone/>
            </a:pPr>
            <a:r>
              <a:rPr lang="en-GB" sz="1700" b="0" i="0" dirty="0">
                <a:solidFill>
                  <a:srgbClr val="000000"/>
                </a:solidFill>
                <a:effectLst/>
                <a:latin typeface="Helvetica Neue" panose="02000503000000020004" pitchFamily="2" charset="0"/>
              </a:rPr>
              <a:t>This potentially indicates cancelled orders, leading to negative quantities in the dataset.</a:t>
            </a:r>
            <a:endParaRPr lang="en-NO" sz="1700" dirty="0"/>
          </a:p>
        </p:txBody>
      </p:sp>
      <p:sp>
        <p:nvSpPr>
          <p:cNvPr id="5" name="Slide Number Placeholder 4">
            <a:extLst>
              <a:ext uri="{FF2B5EF4-FFF2-40B4-BE49-F238E27FC236}">
                <a16:creationId xmlns:a16="http://schemas.microsoft.com/office/drawing/2014/main" id="{9035F87B-7BE2-B390-067E-9CD93C5C51E1}"/>
              </a:ext>
            </a:extLst>
          </p:cNvPr>
          <p:cNvSpPr>
            <a:spLocks noGrp="1"/>
          </p:cNvSpPr>
          <p:nvPr>
            <p:ph type="sldNum" sz="quarter" idx="12"/>
          </p:nvPr>
        </p:nvSpPr>
        <p:spPr/>
        <p:txBody>
          <a:bodyPr/>
          <a:lstStyle/>
          <a:p>
            <a:fld id="{F792316B-E104-664C-929A-C577D225F051}" type="slidenum">
              <a:rPr lang="en-NO" smtClean="0"/>
              <a:t>11</a:t>
            </a:fld>
            <a:endParaRPr lang="en-NO"/>
          </a:p>
        </p:txBody>
      </p:sp>
      <p:pic>
        <p:nvPicPr>
          <p:cNvPr id="4" name="Picture 3">
            <a:extLst>
              <a:ext uri="{FF2B5EF4-FFF2-40B4-BE49-F238E27FC236}">
                <a16:creationId xmlns:a16="http://schemas.microsoft.com/office/drawing/2014/main" id="{2993F762-3BC8-20FC-6E63-0C972180ACFB}"/>
              </a:ext>
            </a:extLst>
          </p:cNvPr>
          <p:cNvPicPr>
            <a:picLocks noChangeAspect="1"/>
          </p:cNvPicPr>
          <p:nvPr/>
        </p:nvPicPr>
        <p:blipFill>
          <a:blip r:embed="rId2"/>
          <a:stretch>
            <a:fillRect/>
          </a:stretch>
        </p:blipFill>
        <p:spPr>
          <a:xfrm>
            <a:off x="3010342" y="2080210"/>
            <a:ext cx="6575351" cy="2697580"/>
          </a:xfrm>
          <a:prstGeom prst="rect">
            <a:avLst/>
          </a:prstGeom>
        </p:spPr>
      </p:pic>
    </p:spTree>
    <p:extLst>
      <p:ext uri="{BB962C8B-B14F-4D97-AF65-F5344CB8AC3E}">
        <p14:creationId xmlns:p14="http://schemas.microsoft.com/office/powerpoint/2010/main" val="299841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A9E0-E7C1-3D7E-A5E4-C95A58C0B3D7}"/>
              </a:ext>
            </a:extLst>
          </p:cNvPr>
          <p:cNvSpPr>
            <a:spLocks noGrp="1"/>
          </p:cNvSpPr>
          <p:nvPr>
            <p:ph type="title"/>
          </p:nvPr>
        </p:nvSpPr>
        <p:spPr/>
        <p:txBody>
          <a:bodyPr>
            <a:normAutofit/>
          </a:bodyPr>
          <a:lstStyle/>
          <a:p>
            <a:r>
              <a:rPr lang="en-NO" sz="2800" i="1" dirty="0">
                <a:latin typeface="Helvetica Neue" panose="02000503000000020004" pitchFamily="2" charset="0"/>
                <a:ea typeface="Helvetica Neue" panose="02000503000000020004" pitchFamily="2" charset="0"/>
                <a:cs typeface="Helvetica Neue" panose="02000503000000020004" pitchFamily="2" charset="0"/>
              </a:rPr>
              <a:t>For UnitPrice:</a:t>
            </a:r>
          </a:p>
        </p:txBody>
      </p:sp>
      <p:sp>
        <p:nvSpPr>
          <p:cNvPr id="3" name="Content Placeholder 2">
            <a:extLst>
              <a:ext uri="{FF2B5EF4-FFF2-40B4-BE49-F238E27FC236}">
                <a16:creationId xmlns:a16="http://schemas.microsoft.com/office/drawing/2014/main" id="{9CB7B68F-7B2D-F09F-B30A-F645CA485C03}"/>
              </a:ext>
            </a:extLst>
          </p:cNvPr>
          <p:cNvSpPr>
            <a:spLocks noGrp="1"/>
          </p:cNvSpPr>
          <p:nvPr>
            <p:ph idx="1"/>
          </p:nvPr>
        </p:nvSpPr>
        <p:spPr>
          <a:xfrm>
            <a:off x="1130270" y="2002559"/>
            <a:ext cx="9603275" cy="3463786"/>
          </a:xfrm>
        </p:spPr>
        <p:txBody>
          <a:bodyPr>
            <a:normAutofit/>
          </a:bodyPr>
          <a:lstStyle/>
          <a:p>
            <a:pPr marL="0" indent="0" algn="l">
              <a:buNone/>
            </a:pPr>
            <a:r>
              <a:rPr lang="en-GB" sz="18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Only 2 rows contain negative values for </a:t>
            </a:r>
            <a:r>
              <a:rPr lang="en-GB" sz="18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18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feature.</a:t>
            </a:r>
          </a:p>
          <a:p>
            <a:pPr algn="l"/>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8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8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"Adjust bad debt" could mean that the company is recording a transaction to adjust for a bad debt. This might not be an actual sale but rather an accounting action. So, it can be seen the </a:t>
            </a:r>
            <a:r>
              <a:rPr lang="en-GB" sz="16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InvoiceNo</a:t>
            </a:r>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starts with 'A', this might be the word 'Accounting’.</a:t>
            </a:r>
          </a:p>
          <a:p>
            <a:pPr marL="0" indent="0">
              <a:buNone/>
            </a:pPr>
            <a:endParaRPr lang="en-NO"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4">
            <a:extLst>
              <a:ext uri="{FF2B5EF4-FFF2-40B4-BE49-F238E27FC236}">
                <a16:creationId xmlns:a16="http://schemas.microsoft.com/office/drawing/2014/main" id="{5DB9A7AE-5E4E-68F0-0DAE-11EF21BFFAED}"/>
              </a:ext>
            </a:extLst>
          </p:cNvPr>
          <p:cNvSpPr>
            <a:spLocks noGrp="1"/>
          </p:cNvSpPr>
          <p:nvPr>
            <p:ph type="sldNum" sz="quarter" idx="12"/>
          </p:nvPr>
        </p:nvSpPr>
        <p:spPr/>
        <p:txBody>
          <a:bodyPr/>
          <a:lstStyle/>
          <a:p>
            <a:fld id="{F792316B-E104-664C-929A-C577D225F051}" type="slidenum">
              <a:rPr lang="en-NO" smtClean="0"/>
              <a:t>12</a:t>
            </a:fld>
            <a:endParaRPr lang="en-NO"/>
          </a:p>
        </p:txBody>
      </p:sp>
      <p:pic>
        <p:nvPicPr>
          <p:cNvPr id="4" name="Picture 3">
            <a:extLst>
              <a:ext uri="{FF2B5EF4-FFF2-40B4-BE49-F238E27FC236}">
                <a16:creationId xmlns:a16="http://schemas.microsoft.com/office/drawing/2014/main" id="{8149594F-8636-D149-94F4-B60C563230B3}"/>
              </a:ext>
            </a:extLst>
          </p:cNvPr>
          <p:cNvPicPr>
            <a:picLocks noChangeAspect="1"/>
          </p:cNvPicPr>
          <p:nvPr/>
        </p:nvPicPr>
        <p:blipFill>
          <a:blip r:embed="rId2"/>
          <a:stretch>
            <a:fillRect/>
          </a:stretch>
        </p:blipFill>
        <p:spPr>
          <a:xfrm>
            <a:off x="1974850" y="2575934"/>
            <a:ext cx="8242300" cy="1104900"/>
          </a:xfrm>
          <a:prstGeom prst="rect">
            <a:avLst/>
          </a:prstGeom>
        </p:spPr>
      </p:pic>
    </p:spTree>
    <p:extLst>
      <p:ext uri="{BB962C8B-B14F-4D97-AF65-F5344CB8AC3E}">
        <p14:creationId xmlns:p14="http://schemas.microsoft.com/office/powerpoint/2010/main" val="99404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86B0-FE22-6831-6567-E16A41C72372}"/>
              </a:ext>
            </a:extLst>
          </p:cNvPr>
          <p:cNvSpPr>
            <a:spLocks noGrp="1"/>
          </p:cNvSpPr>
          <p:nvPr>
            <p:ph type="title"/>
          </p:nvPr>
        </p:nvSpPr>
        <p:spPr>
          <a:xfrm>
            <a:off x="659219" y="953308"/>
            <a:ext cx="9603275" cy="1049235"/>
          </a:xfrm>
        </p:spPr>
        <p:txBody>
          <a:bodyPr>
            <a:normAutofit/>
          </a:bodyPr>
          <a:lstStyle/>
          <a:p>
            <a:r>
              <a:rPr lang="en-NO" sz="2800" i="1" dirty="0">
                <a:latin typeface="Helvetica Neue" panose="02000503000000020004" pitchFamily="2" charset="0"/>
                <a:ea typeface="Helvetica Neue" panose="02000503000000020004" pitchFamily="2" charset="0"/>
                <a:cs typeface="Helvetica Neue" panose="02000503000000020004" pitchFamily="2" charset="0"/>
              </a:rPr>
              <a:t>Outlier Detection</a:t>
            </a:r>
          </a:p>
        </p:txBody>
      </p:sp>
      <p:sp>
        <p:nvSpPr>
          <p:cNvPr id="3" name="Content Placeholder 2">
            <a:extLst>
              <a:ext uri="{FF2B5EF4-FFF2-40B4-BE49-F238E27FC236}">
                <a16:creationId xmlns:a16="http://schemas.microsoft.com/office/drawing/2014/main" id="{6775885D-7D18-9506-8454-BC0C450D0203}"/>
              </a:ext>
            </a:extLst>
          </p:cNvPr>
          <p:cNvSpPr>
            <a:spLocks noGrp="1"/>
          </p:cNvSpPr>
          <p:nvPr>
            <p:ph idx="1"/>
          </p:nvPr>
        </p:nvSpPr>
        <p:spPr>
          <a:xfrm>
            <a:off x="659219" y="1477926"/>
            <a:ext cx="10694581" cy="4699037"/>
          </a:xfrm>
        </p:spPr>
        <p:txBody>
          <a:bodyPr>
            <a:normAutofit/>
          </a:bodyPr>
          <a:lstStyle/>
          <a:p>
            <a:pPr marL="0" indent="0">
              <a:buNone/>
            </a:pPr>
            <a:r>
              <a:rPr lang="en-NO" dirty="0">
                <a:latin typeface="Helvetica Neue" panose="02000503000000020004" pitchFamily="2" charset="0"/>
                <a:ea typeface="Helvetica Neue" panose="02000503000000020004" pitchFamily="2" charset="0"/>
                <a:cs typeface="Helvetica Neue" panose="02000503000000020004" pitchFamily="2" charset="0"/>
              </a:rPr>
              <a:t>For UnitPrice:</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Scatter plot reveals two key outliers in </a:t>
            </a:r>
            <a:r>
              <a:rPr lang="en-GB" sz="12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one negative value and one</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extremely high value close to 40,000.</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Our analysis identified these as outliers and justified their removal to </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maintain data integrity.</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The remaining data, free from these extreme outliers, provides a more </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reliable foundation for our subsequent analysis and model building. </a:t>
            </a:r>
          </a:p>
          <a:p>
            <a:pPr marL="0" indent="0">
              <a:buNone/>
            </a:pP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The cleaned </a:t>
            </a:r>
            <a:r>
              <a:rPr lang="en-GB" sz="12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data range is now 0 to 20,000.</a:t>
            </a:r>
          </a:p>
          <a:p>
            <a:pPr marL="0" indent="0">
              <a:buNone/>
            </a:pPr>
            <a:endParaRPr lang="en-GB"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Again some outliers can be observed. </a:t>
            </a:r>
          </a:p>
          <a:p>
            <a:pPr marL="0" indent="0">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In the next slide, Let's take a look to see what are these outliers.</a:t>
            </a:r>
            <a:endParaRPr lang="en-NO"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384D2C1D-DEAE-BEB5-3204-B41ABA5FDEB0}"/>
              </a:ext>
            </a:extLst>
          </p:cNvPr>
          <p:cNvSpPr>
            <a:spLocks noGrp="1"/>
          </p:cNvSpPr>
          <p:nvPr>
            <p:ph type="sldNum" sz="quarter" idx="12"/>
          </p:nvPr>
        </p:nvSpPr>
        <p:spPr/>
        <p:txBody>
          <a:bodyPr/>
          <a:lstStyle/>
          <a:p>
            <a:fld id="{F792316B-E104-664C-929A-C577D225F051}" type="slidenum">
              <a:rPr lang="en-NO" smtClean="0"/>
              <a:t>13</a:t>
            </a:fld>
            <a:endParaRPr lang="en-NO"/>
          </a:p>
        </p:txBody>
      </p:sp>
      <p:pic>
        <p:nvPicPr>
          <p:cNvPr id="4" name="Picture 3">
            <a:extLst>
              <a:ext uri="{FF2B5EF4-FFF2-40B4-BE49-F238E27FC236}">
                <a16:creationId xmlns:a16="http://schemas.microsoft.com/office/drawing/2014/main" id="{69777819-4F7D-9770-D702-1D3B11426471}"/>
              </a:ext>
            </a:extLst>
          </p:cNvPr>
          <p:cNvPicPr>
            <a:picLocks noChangeAspect="1"/>
          </p:cNvPicPr>
          <p:nvPr/>
        </p:nvPicPr>
        <p:blipFill>
          <a:blip r:embed="rId2"/>
          <a:stretch>
            <a:fillRect/>
          </a:stretch>
        </p:blipFill>
        <p:spPr>
          <a:xfrm>
            <a:off x="7195618" y="953307"/>
            <a:ext cx="4406889" cy="2575747"/>
          </a:xfrm>
          <a:prstGeom prst="rect">
            <a:avLst/>
          </a:prstGeom>
        </p:spPr>
      </p:pic>
      <p:pic>
        <p:nvPicPr>
          <p:cNvPr id="5" name="Picture 4">
            <a:extLst>
              <a:ext uri="{FF2B5EF4-FFF2-40B4-BE49-F238E27FC236}">
                <a16:creationId xmlns:a16="http://schemas.microsoft.com/office/drawing/2014/main" id="{89214246-F698-83E9-6B1C-421387426B46}"/>
              </a:ext>
            </a:extLst>
          </p:cNvPr>
          <p:cNvPicPr>
            <a:picLocks noChangeAspect="1"/>
          </p:cNvPicPr>
          <p:nvPr/>
        </p:nvPicPr>
        <p:blipFill>
          <a:blip r:embed="rId3"/>
          <a:stretch>
            <a:fillRect/>
          </a:stretch>
        </p:blipFill>
        <p:spPr>
          <a:xfrm>
            <a:off x="7195616" y="3544431"/>
            <a:ext cx="4406891" cy="2575748"/>
          </a:xfrm>
          <a:prstGeom prst="rect">
            <a:avLst/>
          </a:prstGeom>
        </p:spPr>
      </p:pic>
    </p:spTree>
    <p:extLst>
      <p:ext uri="{BB962C8B-B14F-4D97-AF65-F5344CB8AC3E}">
        <p14:creationId xmlns:p14="http://schemas.microsoft.com/office/powerpoint/2010/main" val="2511491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94E9-551E-D20A-AAAD-5E0A63C9982A}"/>
              </a:ext>
            </a:extLst>
          </p:cNvPr>
          <p:cNvSpPr>
            <a:spLocks noGrp="1"/>
          </p:cNvSpPr>
          <p:nvPr>
            <p:ph type="title"/>
          </p:nvPr>
        </p:nvSpPr>
        <p:spPr>
          <a:xfrm>
            <a:off x="620639" y="782559"/>
            <a:ext cx="9980753" cy="1049235"/>
          </a:xfrm>
        </p:spPr>
        <p:txBody>
          <a:bodyPr>
            <a:normAutofit/>
          </a:bodyPr>
          <a:lstStyle/>
          <a:p>
            <a:r>
              <a:rPr lang="en-NO" sz="2800" i="1" dirty="0">
                <a:latin typeface="Helvetica Neue" panose="02000503000000020004" pitchFamily="2" charset="0"/>
                <a:ea typeface="Helvetica Neue" panose="02000503000000020004" pitchFamily="2" charset="0"/>
                <a:cs typeface="Helvetica Neue" panose="02000503000000020004" pitchFamily="2" charset="0"/>
              </a:rPr>
              <a:t>UnitPrice values in the range of 4K to 14K:</a:t>
            </a:r>
          </a:p>
        </p:txBody>
      </p:sp>
      <p:sp>
        <p:nvSpPr>
          <p:cNvPr id="3" name="Content Placeholder 2">
            <a:extLst>
              <a:ext uri="{FF2B5EF4-FFF2-40B4-BE49-F238E27FC236}">
                <a16:creationId xmlns:a16="http://schemas.microsoft.com/office/drawing/2014/main" id="{DBE3305D-0949-46E2-53EF-9BD003D2C88C}"/>
              </a:ext>
            </a:extLst>
          </p:cNvPr>
          <p:cNvSpPr>
            <a:spLocks noGrp="1"/>
          </p:cNvSpPr>
          <p:nvPr>
            <p:ph idx="1"/>
          </p:nvPr>
        </p:nvSpPr>
        <p:spPr>
          <a:xfrm>
            <a:off x="620639" y="1548441"/>
            <a:ext cx="10733161" cy="4660974"/>
          </a:xfrm>
        </p:spPr>
        <p:txBody>
          <a:bodyPr>
            <a:normAutofit/>
          </a:bodyPr>
          <a:lstStyle/>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Identified outliers such as 'AMAZON FEE', 'POSTAGE’, </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'Adjust bad debt', 'Manual', and 'DOTCOM POSTAGE'.</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Based on our analysis objectives, these outliers do not contribute</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meaningful information and were therefore removed to ensure </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data quality.</a:t>
            </a:r>
          </a:p>
          <a:p>
            <a:pPr marL="0" indent="0">
              <a:buNone/>
            </a:pPr>
            <a:endParaRPr lang="en-GB"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Post-cleaning, observed an item with a notably high price, the </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'PICNIC BASKET WICKER 60 PIECES', appearing in only two invoices </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with differing quantities. As these outliers could distort our predictive </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model, I decided to remove these instances to maintain model </a:t>
            </a:r>
          </a:p>
          <a:p>
            <a:pPr marL="0" indent="0">
              <a:buNone/>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robustness.</a:t>
            </a:r>
          </a:p>
        </p:txBody>
      </p:sp>
      <p:sp>
        <p:nvSpPr>
          <p:cNvPr id="6" name="Slide Number Placeholder 5">
            <a:extLst>
              <a:ext uri="{FF2B5EF4-FFF2-40B4-BE49-F238E27FC236}">
                <a16:creationId xmlns:a16="http://schemas.microsoft.com/office/drawing/2014/main" id="{975B2BD4-80F5-B2E8-6E0D-1C02A411265A}"/>
              </a:ext>
            </a:extLst>
          </p:cNvPr>
          <p:cNvSpPr>
            <a:spLocks noGrp="1"/>
          </p:cNvSpPr>
          <p:nvPr>
            <p:ph type="sldNum" sz="quarter" idx="12"/>
          </p:nvPr>
        </p:nvSpPr>
        <p:spPr/>
        <p:txBody>
          <a:bodyPr/>
          <a:lstStyle/>
          <a:p>
            <a:fld id="{F792316B-E104-664C-929A-C577D225F051}" type="slidenum">
              <a:rPr lang="en-NO" smtClean="0"/>
              <a:t>14</a:t>
            </a:fld>
            <a:endParaRPr lang="en-NO"/>
          </a:p>
        </p:txBody>
      </p:sp>
      <p:pic>
        <p:nvPicPr>
          <p:cNvPr id="4" name="Picture 3">
            <a:extLst>
              <a:ext uri="{FF2B5EF4-FFF2-40B4-BE49-F238E27FC236}">
                <a16:creationId xmlns:a16="http://schemas.microsoft.com/office/drawing/2014/main" id="{7639A3CB-ACB3-0D5E-2729-A078D2FD54C0}"/>
              </a:ext>
            </a:extLst>
          </p:cNvPr>
          <p:cNvPicPr>
            <a:picLocks noChangeAspect="1"/>
          </p:cNvPicPr>
          <p:nvPr/>
        </p:nvPicPr>
        <p:blipFill>
          <a:blip r:embed="rId2"/>
          <a:stretch>
            <a:fillRect/>
          </a:stretch>
        </p:blipFill>
        <p:spPr>
          <a:xfrm>
            <a:off x="5987219" y="1406868"/>
            <a:ext cx="5811100" cy="1880560"/>
          </a:xfrm>
          <a:prstGeom prst="rect">
            <a:avLst/>
          </a:prstGeom>
        </p:spPr>
      </p:pic>
      <p:pic>
        <p:nvPicPr>
          <p:cNvPr id="5" name="Picture 4">
            <a:extLst>
              <a:ext uri="{FF2B5EF4-FFF2-40B4-BE49-F238E27FC236}">
                <a16:creationId xmlns:a16="http://schemas.microsoft.com/office/drawing/2014/main" id="{B128A0A9-107A-FCAC-CF9A-E07CE465490F}"/>
              </a:ext>
            </a:extLst>
          </p:cNvPr>
          <p:cNvPicPr>
            <a:picLocks noChangeAspect="1"/>
          </p:cNvPicPr>
          <p:nvPr/>
        </p:nvPicPr>
        <p:blipFill>
          <a:blip r:embed="rId3"/>
          <a:stretch>
            <a:fillRect/>
          </a:stretch>
        </p:blipFill>
        <p:spPr>
          <a:xfrm>
            <a:off x="6429705" y="3294064"/>
            <a:ext cx="5141656" cy="2809024"/>
          </a:xfrm>
          <a:prstGeom prst="rect">
            <a:avLst/>
          </a:prstGeom>
        </p:spPr>
      </p:pic>
    </p:spTree>
    <p:extLst>
      <p:ext uri="{BB962C8B-B14F-4D97-AF65-F5344CB8AC3E}">
        <p14:creationId xmlns:p14="http://schemas.microsoft.com/office/powerpoint/2010/main" val="83001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ADE9-B8B2-85F9-489D-08ABAFC1B513}"/>
              </a:ext>
            </a:extLst>
          </p:cNvPr>
          <p:cNvSpPr>
            <a:spLocks noGrp="1"/>
          </p:cNvSpPr>
          <p:nvPr>
            <p:ph type="title"/>
          </p:nvPr>
        </p:nvSpPr>
        <p:spPr/>
        <p:txBody>
          <a:bodyPr>
            <a:normAutofit/>
          </a:bodyPr>
          <a:lstStyle/>
          <a:p>
            <a:r>
              <a:rPr lang="en-NO" sz="2800" i="1" dirty="0">
                <a:latin typeface="Helvetica Neue" panose="02000503000000020004" pitchFamily="2" charset="0"/>
                <a:ea typeface="Helvetica Neue" panose="02000503000000020004" pitchFamily="2" charset="0"/>
                <a:cs typeface="Helvetica Neue" panose="02000503000000020004" pitchFamily="2" charset="0"/>
              </a:rPr>
              <a:t>For Quantity:</a:t>
            </a:r>
          </a:p>
        </p:txBody>
      </p:sp>
      <p:sp>
        <p:nvSpPr>
          <p:cNvPr id="3" name="Content Placeholder 2">
            <a:extLst>
              <a:ext uri="{FF2B5EF4-FFF2-40B4-BE49-F238E27FC236}">
                <a16:creationId xmlns:a16="http://schemas.microsoft.com/office/drawing/2014/main" id="{F6F55441-A72A-BC3E-A88B-BDFA5F0EE350}"/>
              </a:ext>
            </a:extLst>
          </p:cNvPr>
          <p:cNvSpPr>
            <a:spLocks noGrp="1"/>
          </p:cNvSpPr>
          <p:nvPr>
            <p:ph idx="1"/>
          </p:nvPr>
        </p:nvSpPr>
        <p:spPr>
          <a:xfrm>
            <a:off x="1031358" y="1690688"/>
            <a:ext cx="9702187" cy="3775657"/>
          </a:xfrm>
        </p:spPr>
        <p:txBody>
          <a:bodyPr>
            <a:normAutofit fontScale="92500" lnSpcReduction="20000"/>
          </a:bodyPr>
          <a:lstStyle/>
          <a:p>
            <a:pPr marL="0" indent="0">
              <a:buNone/>
            </a:pPr>
            <a:r>
              <a:rPr lang="en-GB" sz="1600" b="0" i="0" dirty="0">
                <a:solidFill>
                  <a:srgbClr val="000000"/>
                </a:solidFill>
                <a:effectLst/>
                <a:latin typeface="Helvetica Neue" panose="02000503000000020004" pitchFamily="2" charset="0"/>
              </a:rPr>
              <a:t>This plot shows negative outliers for the Quantity </a:t>
            </a:r>
          </a:p>
          <a:p>
            <a:pPr marL="0" indent="0">
              <a:buNone/>
            </a:pPr>
            <a:r>
              <a:rPr lang="en-GB" sz="1600" b="0" i="0" dirty="0">
                <a:solidFill>
                  <a:srgbClr val="000000"/>
                </a:solidFill>
                <a:effectLst/>
                <a:latin typeface="Helvetica Neue" panose="02000503000000020004" pitchFamily="2" charset="0"/>
              </a:rPr>
              <a:t>variable which we can guess the reason and also two </a:t>
            </a:r>
          </a:p>
          <a:p>
            <a:pPr marL="0" indent="0">
              <a:buNone/>
            </a:pPr>
            <a:r>
              <a:rPr lang="en-GB" sz="1600" b="0" i="0" dirty="0">
                <a:solidFill>
                  <a:srgbClr val="000000"/>
                </a:solidFill>
                <a:effectLst/>
                <a:latin typeface="Helvetica Neue" panose="02000503000000020004" pitchFamily="2" charset="0"/>
              </a:rPr>
              <a:t>datapoints are extremely out of range which are close </a:t>
            </a:r>
          </a:p>
          <a:p>
            <a:pPr marL="0" indent="0">
              <a:buNone/>
            </a:pPr>
            <a:r>
              <a:rPr lang="en-GB" sz="1600" b="0" i="0" dirty="0">
                <a:solidFill>
                  <a:srgbClr val="000000"/>
                </a:solidFill>
                <a:effectLst/>
                <a:latin typeface="Helvetica Neue" panose="02000503000000020004" pitchFamily="2" charset="0"/>
              </a:rPr>
              <a:t>to 80000, these also are outliers so we should </a:t>
            </a:r>
          </a:p>
          <a:p>
            <a:pPr marL="0" indent="0">
              <a:buNone/>
            </a:pPr>
            <a:r>
              <a:rPr lang="en-GB" sz="1600" b="0" i="0" dirty="0">
                <a:solidFill>
                  <a:srgbClr val="000000"/>
                </a:solidFill>
                <a:effectLst/>
                <a:latin typeface="Helvetica Neue" panose="02000503000000020004" pitchFamily="2" charset="0"/>
              </a:rPr>
              <a:t>eliminate from the data. So, the negative values and values </a:t>
            </a:r>
          </a:p>
          <a:p>
            <a:pPr marL="0" indent="0">
              <a:buNone/>
            </a:pPr>
            <a:r>
              <a:rPr lang="en-GB" sz="1600" dirty="0">
                <a:solidFill>
                  <a:srgbClr val="000000"/>
                </a:solidFill>
                <a:latin typeface="Helvetica Neue" panose="02000503000000020004" pitchFamily="2" charset="0"/>
              </a:rPr>
              <a:t>g</a:t>
            </a:r>
            <a:r>
              <a:rPr lang="en-GB" sz="1600" b="0" i="0" dirty="0">
                <a:solidFill>
                  <a:srgbClr val="000000"/>
                </a:solidFill>
                <a:effectLst/>
                <a:latin typeface="Helvetica Neue" panose="02000503000000020004" pitchFamily="2" charset="0"/>
              </a:rPr>
              <a:t>reater than 20K we</a:t>
            </a:r>
            <a:r>
              <a:rPr lang="en-GB" sz="1600" dirty="0">
                <a:solidFill>
                  <a:srgbClr val="000000"/>
                </a:solidFill>
                <a:latin typeface="Helvetica Neue" panose="02000503000000020004" pitchFamily="2" charset="0"/>
              </a:rPr>
              <a:t>re also removed for this variable.</a:t>
            </a:r>
            <a:endParaRPr lang="en-GB" sz="1600" b="0" i="0" dirty="0">
              <a:solidFill>
                <a:srgbClr val="000000"/>
              </a:solidFill>
              <a:effectLst/>
              <a:latin typeface="Helvetica Neue" panose="02000503000000020004" pitchFamily="2" charset="0"/>
            </a:endParaRPr>
          </a:p>
          <a:p>
            <a:pPr marL="0" indent="0">
              <a:buNone/>
            </a:pPr>
            <a:r>
              <a:rPr lang="en-GB" sz="1200" dirty="0">
                <a:solidFill>
                  <a:srgbClr val="000000"/>
                </a:solidFill>
                <a:latin typeface="Helvetica Neue" panose="02000503000000020004" pitchFamily="2" charset="0"/>
              </a:rPr>
              <a:t>Note: </a:t>
            </a:r>
            <a:r>
              <a:rPr lang="en-GB" sz="1200" b="0" i="0" dirty="0">
                <a:solidFill>
                  <a:srgbClr val="000000"/>
                </a:solidFill>
                <a:effectLst/>
                <a:latin typeface="Helvetica Neue" panose="02000503000000020004" pitchFamily="2" charset="0"/>
              </a:rPr>
              <a:t>Actually, the negative values also could be a potential subject to go deep and </a:t>
            </a:r>
          </a:p>
          <a:p>
            <a:pPr marL="0" indent="0">
              <a:buNone/>
            </a:pPr>
            <a:r>
              <a:rPr lang="en-GB" sz="1200" b="0" i="0" dirty="0">
                <a:solidFill>
                  <a:srgbClr val="000000"/>
                </a:solidFill>
                <a:effectLst/>
                <a:latin typeface="Helvetica Neue" panose="02000503000000020004" pitchFamily="2" charset="0"/>
              </a:rPr>
              <a:t>analyse these kind of Invoices but for this project, I decided to ignore those.</a:t>
            </a:r>
          </a:p>
          <a:p>
            <a:pPr marL="0" indent="0">
              <a:buNone/>
            </a:pPr>
            <a:endParaRPr lang="en-GB" sz="1200" dirty="0">
              <a:solidFill>
                <a:srgbClr val="000000"/>
              </a:solidFill>
              <a:latin typeface="Helvetica Neue" panose="02000503000000020004" pitchFamily="2" charset="0"/>
            </a:endParaRPr>
          </a:p>
          <a:p>
            <a:pPr marL="0" indent="0">
              <a:buNone/>
            </a:pPr>
            <a:r>
              <a:rPr lang="en-GB" sz="1200" dirty="0">
                <a:solidFill>
                  <a:srgbClr val="000000"/>
                </a:solidFill>
                <a:latin typeface="Helvetica Neue" panose="02000503000000020004" pitchFamily="2" charset="0"/>
              </a:rPr>
              <a:t>After eliminating the detected outliers for this variable, No strange transaction were</a:t>
            </a:r>
          </a:p>
          <a:p>
            <a:pPr marL="0" indent="0">
              <a:buNone/>
            </a:pPr>
            <a:r>
              <a:rPr lang="en-GB" sz="1200" dirty="0">
                <a:solidFill>
                  <a:srgbClr val="000000"/>
                </a:solidFill>
                <a:latin typeface="Helvetica Neue" panose="02000503000000020004" pitchFamily="2" charset="0"/>
              </a:rPr>
              <a:t>Observed. And all the remaining were valid transactions.</a:t>
            </a:r>
            <a:endParaRPr lang="en-NO" sz="1200" dirty="0"/>
          </a:p>
        </p:txBody>
      </p:sp>
      <p:sp>
        <p:nvSpPr>
          <p:cNvPr id="5" name="Slide Number Placeholder 4">
            <a:extLst>
              <a:ext uri="{FF2B5EF4-FFF2-40B4-BE49-F238E27FC236}">
                <a16:creationId xmlns:a16="http://schemas.microsoft.com/office/drawing/2014/main" id="{A4287952-33E5-D88A-A8E9-AF32C6D1934F}"/>
              </a:ext>
            </a:extLst>
          </p:cNvPr>
          <p:cNvSpPr>
            <a:spLocks noGrp="1"/>
          </p:cNvSpPr>
          <p:nvPr>
            <p:ph type="sldNum" sz="quarter" idx="12"/>
          </p:nvPr>
        </p:nvSpPr>
        <p:spPr/>
        <p:txBody>
          <a:bodyPr/>
          <a:lstStyle/>
          <a:p>
            <a:fld id="{F792316B-E104-664C-929A-C577D225F051}" type="slidenum">
              <a:rPr lang="en-NO" smtClean="0"/>
              <a:t>15</a:t>
            </a:fld>
            <a:endParaRPr lang="en-NO"/>
          </a:p>
        </p:txBody>
      </p:sp>
      <p:pic>
        <p:nvPicPr>
          <p:cNvPr id="4" name="Picture 3">
            <a:extLst>
              <a:ext uri="{FF2B5EF4-FFF2-40B4-BE49-F238E27FC236}">
                <a16:creationId xmlns:a16="http://schemas.microsoft.com/office/drawing/2014/main" id="{20338A4F-B096-3DE7-0026-E4C8A65DB04F}"/>
              </a:ext>
            </a:extLst>
          </p:cNvPr>
          <p:cNvPicPr>
            <a:picLocks noChangeAspect="1"/>
          </p:cNvPicPr>
          <p:nvPr/>
        </p:nvPicPr>
        <p:blipFill>
          <a:blip r:embed="rId2"/>
          <a:stretch>
            <a:fillRect/>
          </a:stretch>
        </p:blipFill>
        <p:spPr>
          <a:xfrm>
            <a:off x="6729178" y="2002559"/>
            <a:ext cx="4431464" cy="2711191"/>
          </a:xfrm>
          <a:prstGeom prst="rect">
            <a:avLst/>
          </a:prstGeom>
        </p:spPr>
      </p:pic>
    </p:spTree>
    <p:extLst>
      <p:ext uri="{BB962C8B-B14F-4D97-AF65-F5344CB8AC3E}">
        <p14:creationId xmlns:p14="http://schemas.microsoft.com/office/powerpoint/2010/main" val="405755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B6E9-3DF3-8AFC-C063-BCC02EEB2018}"/>
              </a:ext>
            </a:extLst>
          </p:cNvPr>
          <p:cNvSpPr>
            <a:spLocks noGrp="1"/>
          </p:cNvSpPr>
          <p:nvPr>
            <p:ph type="title"/>
          </p:nvPr>
        </p:nvSpPr>
        <p:spPr/>
        <p:txBody>
          <a:bodyPr>
            <a:normAutofit/>
          </a:bodyPr>
          <a:lstStyle/>
          <a:p>
            <a:r>
              <a:rPr lang="en-NO" sz="3600" i="1" dirty="0">
                <a:latin typeface="Helvetica Neue" panose="02000503000000020004" pitchFamily="2" charset="0"/>
                <a:ea typeface="Helvetica Neue" panose="02000503000000020004" pitchFamily="2" charset="0"/>
                <a:cs typeface="Helvetica Neue" panose="02000503000000020004" pitchFamily="2" charset="0"/>
              </a:rPr>
              <a:t>Checking the describe function again:</a:t>
            </a:r>
          </a:p>
        </p:txBody>
      </p:sp>
      <p:sp>
        <p:nvSpPr>
          <p:cNvPr id="3" name="Content Placeholder 2">
            <a:extLst>
              <a:ext uri="{FF2B5EF4-FFF2-40B4-BE49-F238E27FC236}">
                <a16:creationId xmlns:a16="http://schemas.microsoft.com/office/drawing/2014/main" id="{E21EA895-3602-7F1C-B5B2-5C64277929BA}"/>
              </a:ext>
            </a:extLst>
          </p:cNvPr>
          <p:cNvSpPr>
            <a:spLocks noGrp="1"/>
          </p:cNvSpPr>
          <p:nvPr>
            <p:ph idx="1"/>
          </p:nvPr>
        </p:nvSpPr>
        <p:spPr/>
        <p:txBody>
          <a:bodyPr/>
          <a:lstStyle/>
          <a:p>
            <a:pPr marL="0" indent="0">
              <a:buNone/>
            </a:pPr>
            <a:endParaRPr lang="en-NO" dirty="0"/>
          </a:p>
          <a:p>
            <a:pPr marL="0" indent="0">
              <a:buNone/>
            </a:pPr>
            <a:endParaRPr lang="en-NO" dirty="0"/>
          </a:p>
          <a:p>
            <a:pPr marL="0" indent="0">
              <a:buNone/>
            </a:pPr>
            <a:endParaRPr lang="en-NO" dirty="0"/>
          </a:p>
          <a:p>
            <a:pPr marL="0" indent="0">
              <a:buNone/>
            </a:pPr>
            <a:r>
              <a:rPr lang="en-NO" dirty="0"/>
              <a:t>Now the data seem to be better.</a:t>
            </a:r>
          </a:p>
        </p:txBody>
      </p:sp>
      <p:sp>
        <p:nvSpPr>
          <p:cNvPr id="5" name="Slide Number Placeholder 4">
            <a:extLst>
              <a:ext uri="{FF2B5EF4-FFF2-40B4-BE49-F238E27FC236}">
                <a16:creationId xmlns:a16="http://schemas.microsoft.com/office/drawing/2014/main" id="{147F77D5-AAEE-5989-4A4E-12FB88374F45}"/>
              </a:ext>
            </a:extLst>
          </p:cNvPr>
          <p:cNvSpPr>
            <a:spLocks noGrp="1"/>
          </p:cNvSpPr>
          <p:nvPr>
            <p:ph type="sldNum" sz="quarter" idx="12"/>
          </p:nvPr>
        </p:nvSpPr>
        <p:spPr/>
        <p:txBody>
          <a:bodyPr/>
          <a:lstStyle/>
          <a:p>
            <a:fld id="{F792316B-E104-664C-929A-C577D225F051}" type="slidenum">
              <a:rPr lang="en-NO" smtClean="0"/>
              <a:t>16</a:t>
            </a:fld>
            <a:endParaRPr lang="en-NO"/>
          </a:p>
        </p:txBody>
      </p:sp>
      <p:pic>
        <p:nvPicPr>
          <p:cNvPr id="4" name="Picture 3">
            <a:extLst>
              <a:ext uri="{FF2B5EF4-FFF2-40B4-BE49-F238E27FC236}">
                <a16:creationId xmlns:a16="http://schemas.microsoft.com/office/drawing/2014/main" id="{63483C78-0F87-AA7E-13CE-51BD85E5CA7A}"/>
              </a:ext>
            </a:extLst>
          </p:cNvPr>
          <p:cNvPicPr>
            <a:picLocks noChangeAspect="1"/>
          </p:cNvPicPr>
          <p:nvPr/>
        </p:nvPicPr>
        <p:blipFill>
          <a:blip r:embed="rId2"/>
          <a:stretch>
            <a:fillRect/>
          </a:stretch>
        </p:blipFill>
        <p:spPr>
          <a:xfrm>
            <a:off x="7449289" y="1866900"/>
            <a:ext cx="3149600" cy="3124200"/>
          </a:xfrm>
          <a:prstGeom prst="rect">
            <a:avLst/>
          </a:prstGeom>
        </p:spPr>
      </p:pic>
    </p:spTree>
    <p:extLst>
      <p:ext uri="{BB962C8B-B14F-4D97-AF65-F5344CB8AC3E}">
        <p14:creationId xmlns:p14="http://schemas.microsoft.com/office/powerpoint/2010/main" val="369130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007E-688C-8726-0393-EEC648309156}"/>
              </a:ext>
            </a:extLst>
          </p:cNvPr>
          <p:cNvSpPr>
            <a:spLocks noGrp="1"/>
          </p:cNvSpPr>
          <p:nvPr>
            <p:ph type="title"/>
          </p:nvPr>
        </p:nvSpPr>
        <p:spPr>
          <a:xfrm>
            <a:off x="838200" y="2766218"/>
            <a:ext cx="10515600" cy="1325563"/>
          </a:xfrm>
        </p:spPr>
        <p:txBody>
          <a:bodyPr>
            <a:normAutofit/>
          </a:bodyPr>
          <a:lstStyle/>
          <a:p>
            <a:pPr algn="ctr"/>
            <a:r>
              <a:rPr lang="en-GB" sz="4400" i="1" dirty="0">
                <a:solidFill>
                  <a:srgbClr val="000000"/>
                </a:solidFill>
                <a:effectLst/>
                <a:latin typeface="Helvetica Neue" panose="02000503000000020004" pitchFamily="2" charset="0"/>
              </a:rPr>
              <a:t>Data Visualization</a:t>
            </a:r>
            <a:br>
              <a:rPr lang="en-GB" sz="4400" i="1" dirty="0">
                <a:solidFill>
                  <a:srgbClr val="000000"/>
                </a:solidFill>
                <a:effectLst/>
                <a:latin typeface="Helvetica Neue" panose="02000503000000020004" pitchFamily="2" charset="0"/>
              </a:rPr>
            </a:br>
            <a:endParaRPr lang="en-NO" dirty="0"/>
          </a:p>
        </p:txBody>
      </p:sp>
      <p:sp>
        <p:nvSpPr>
          <p:cNvPr id="3" name="Slide Number Placeholder 2">
            <a:extLst>
              <a:ext uri="{FF2B5EF4-FFF2-40B4-BE49-F238E27FC236}">
                <a16:creationId xmlns:a16="http://schemas.microsoft.com/office/drawing/2014/main" id="{033BC681-81A7-458C-891C-F3FB7D80F667}"/>
              </a:ext>
            </a:extLst>
          </p:cNvPr>
          <p:cNvSpPr>
            <a:spLocks noGrp="1"/>
          </p:cNvSpPr>
          <p:nvPr>
            <p:ph type="sldNum" sz="quarter" idx="12"/>
          </p:nvPr>
        </p:nvSpPr>
        <p:spPr/>
        <p:txBody>
          <a:bodyPr/>
          <a:lstStyle/>
          <a:p>
            <a:fld id="{F792316B-E104-664C-929A-C577D225F051}" type="slidenum">
              <a:rPr lang="en-NO" smtClean="0"/>
              <a:t>17</a:t>
            </a:fld>
            <a:endParaRPr lang="en-NO"/>
          </a:p>
        </p:txBody>
      </p:sp>
    </p:spTree>
    <p:extLst>
      <p:ext uri="{BB962C8B-B14F-4D97-AF65-F5344CB8AC3E}">
        <p14:creationId xmlns:p14="http://schemas.microsoft.com/office/powerpoint/2010/main" val="345305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3FA9-B49A-DF54-949C-973A3B4DBCCF}"/>
              </a:ext>
            </a:extLst>
          </p:cNvPr>
          <p:cNvSpPr>
            <a:spLocks noGrp="1"/>
          </p:cNvSpPr>
          <p:nvPr>
            <p:ph type="title"/>
          </p:nvPr>
        </p:nvSpPr>
        <p:spPr/>
        <p:txBody>
          <a:bodyPr>
            <a:normAutofit/>
          </a:bodyPr>
          <a:lstStyle/>
          <a:p>
            <a:r>
              <a:rPr lang="en-NO" sz="3600" i="1" dirty="0">
                <a:latin typeface="Helvetica Neue" panose="02000503000000020004" pitchFamily="2" charset="0"/>
                <a:ea typeface="Helvetica Neue" panose="02000503000000020004" pitchFamily="2" charset="0"/>
                <a:cs typeface="Helvetica Neue" panose="02000503000000020004" pitchFamily="2" charset="0"/>
              </a:rPr>
              <a:t>Creating new column</a:t>
            </a:r>
          </a:p>
        </p:txBody>
      </p:sp>
      <p:sp>
        <p:nvSpPr>
          <p:cNvPr id="3" name="Content Placeholder 2">
            <a:extLst>
              <a:ext uri="{FF2B5EF4-FFF2-40B4-BE49-F238E27FC236}">
                <a16:creationId xmlns:a16="http://schemas.microsoft.com/office/drawing/2014/main" id="{1B37B615-7BD7-622C-7146-6C812D841383}"/>
              </a:ext>
            </a:extLst>
          </p:cNvPr>
          <p:cNvSpPr>
            <a:spLocks noGrp="1"/>
          </p:cNvSpPr>
          <p:nvPr>
            <p:ph idx="1"/>
          </p:nvPr>
        </p:nvSpPr>
        <p:spPr/>
        <p:txBody>
          <a:bodyPr/>
          <a:lstStyle/>
          <a:p>
            <a:pPr marL="0" indent="0">
              <a:buNone/>
            </a:pPr>
            <a:r>
              <a:rPr lang="en-NO" dirty="0">
                <a:latin typeface="Helvetica Neue" panose="02000503000000020004" pitchFamily="2" charset="0"/>
                <a:ea typeface="Helvetica Neue" panose="02000503000000020004" pitchFamily="2" charset="0"/>
                <a:cs typeface="Helvetica Neue" panose="02000503000000020004" pitchFamily="2" charset="0"/>
              </a:rPr>
              <a:t>To understand better the data and finding valuable insights the column</a:t>
            </a:r>
          </a:p>
          <a:p>
            <a:pPr marL="0" indent="0">
              <a:buNone/>
            </a:pPr>
            <a:r>
              <a:rPr lang="en-NO" dirty="0">
                <a:latin typeface="Helvetica Neue" panose="02000503000000020004" pitchFamily="2" charset="0"/>
                <a:ea typeface="Helvetica Neue" panose="02000503000000020004" pitchFamily="2" charset="0"/>
                <a:cs typeface="Helvetica Neue" panose="02000503000000020004" pitchFamily="2" charset="0"/>
              </a:rPr>
              <a:t>‘Sales’ was created. The ’Quantity’ and ’UnitPrice’ were multiplied in each row.</a:t>
            </a:r>
          </a:p>
          <a:p>
            <a:pPr marL="0" indent="0">
              <a:buNone/>
            </a:pPr>
            <a:endParaRPr lang="en-NO" dirty="0"/>
          </a:p>
        </p:txBody>
      </p:sp>
      <p:sp>
        <p:nvSpPr>
          <p:cNvPr id="5" name="Slide Number Placeholder 4">
            <a:extLst>
              <a:ext uri="{FF2B5EF4-FFF2-40B4-BE49-F238E27FC236}">
                <a16:creationId xmlns:a16="http://schemas.microsoft.com/office/drawing/2014/main" id="{C55A0106-F61D-A1E7-FC40-296CBFE89F81}"/>
              </a:ext>
            </a:extLst>
          </p:cNvPr>
          <p:cNvSpPr>
            <a:spLocks noGrp="1"/>
          </p:cNvSpPr>
          <p:nvPr>
            <p:ph type="sldNum" sz="quarter" idx="12"/>
          </p:nvPr>
        </p:nvSpPr>
        <p:spPr/>
        <p:txBody>
          <a:bodyPr/>
          <a:lstStyle/>
          <a:p>
            <a:fld id="{F792316B-E104-664C-929A-C577D225F051}" type="slidenum">
              <a:rPr lang="en-NO" smtClean="0"/>
              <a:t>18</a:t>
            </a:fld>
            <a:endParaRPr lang="en-NO"/>
          </a:p>
        </p:txBody>
      </p:sp>
      <p:pic>
        <p:nvPicPr>
          <p:cNvPr id="4" name="Picture 3">
            <a:extLst>
              <a:ext uri="{FF2B5EF4-FFF2-40B4-BE49-F238E27FC236}">
                <a16:creationId xmlns:a16="http://schemas.microsoft.com/office/drawing/2014/main" id="{7B17CEF7-FD41-9FB3-5AE0-E8D8D8AAA968}"/>
              </a:ext>
            </a:extLst>
          </p:cNvPr>
          <p:cNvPicPr>
            <a:picLocks noChangeAspect="1"/>
          </p:cNvPicPr>
          <p:nvPr/>
        </p:nvPicPr>
        <p:blipFill>
          <a:blip r:embed="rId2"/>
          <a:stretch>
            <a:fillRect/>
          </a:stretch>
        </p:blipFill>
        <p:spPr>
          <a:xfrm>
            <a:off x="699507" y="3499888"/>
            <a:ext cx="10464800" cy="2146300"/>
          </a:xfrm>
          <a:prstGeom prst="rect">
            <a:avLst/>
          </a:prstGeom>
        </p:spPr>
      </p:pic>
    </p:spTree>
    <p:extLst>
      <p:ext uri="{BB962C8B-B14F-4D97-AF65-F5344CB8AC3E}">
        <p14:creationId xmlns:p14="http://schemas.microsoft.com/office/powerpoint/2010/main" val="133214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1EB5-34B0-6D9A-D03F-28904CBB9D7E}"/>
              </a:ext>
            </a:extLst>
          </p:cNvPr>
          <p:cNvSpPr>
            <a:spLocks noGrp="1"/>
          </p:cNvSpPr>
          <p:nvPr>
            <p:ph type="title"/>
          </p:nvPr>
        </p:nvSpPr>
        <p:spPr/>
        <p:txBody>
          <a:bodyPr>
            <a:normAutofit/>
          </a:bodyPr>
          <a:lstStyle/>
          <a:p>
            <a:r>
              <a:rPr lang="en-GB" sz="3600" i="1" dirty="0">
                <a:latin typeface="Helvetica Neue" panose="02000503000000020004" pitchFamily="2" charset="0"/>
                <a:ea typeface="Helvetica Neue" panose="02000503000000020004" pitchFamily="2" charset="0"/>
                <a:cs typeface="Helvetica Neue" panose="02000503000000020004" pitchFamily="2" charset="0"/>
              </a:rPr>
              <a:t>Sales trend over time on monthly basis</a:t>
            </a:r>
            <a:endParaRPr lang="en-NO" sz="36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074" name="Picture 2">
            <a:extLst>
              <a:ext uri="{FF2B5EF4-FFF2-40B4-BE49-F238E27FC236}">
                <a16:creationId xmlns:a16="http://schemas.microsoft.com/office/drawing/2014/main" id="{622D65C5-3435-2F39-09C5-A2A55E40E9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72913" y="2171700"/>
            <a:ext cx="5117562" cy="32940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B08C5D0-8B05-C9CC-287A-46791F3F0859}"/>
              </a:ext>
            </a:extLst>
          </p:cNvPr>
          <p:cNvSpPr>
            <a:spLocks noGrp="1"/>
          </p:cNvSpPr>
          <p:nvPr>
            <p:ph type="sldNum" sz="quarter" idx="12"/>
          </p:nvPr>
        </p:nvSpPr>
        <p:spPr/>
        <p:txBody>
          <a:bodyPr/>
          <a:lstStyle/>
          <a:p>
            <a:fld id="{F792316B-E104-664C-929A-C577D225F051}" type="slidenum">
              <a:rPr lang="en-NO" smtClean="0"/>
              <a:t>19</a:t>
            </a:fld>
            <a:endParaRPr lang="en-NO"/>
          </a:p>
        </p:txBody>
      </p:sp>
    </p:spTree>
    <p:extLst>
      <p:ext uri="{BB962C8B-B14F-4D97-AF65-F5344CB8AC3E}">
        <p14:creationId xmlns:p14="http://schemas.microsoft.com/office/powerpoint/2010/main" val="254080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A8A2-72D8-5667-4524-C0C5CB0592AD}"/>
              </a:ext>
            </a:extLst>
          </p:cNvPr>
          <p:cNvSpPr>
            <a:spLocks noGrp="1"/>
          </p:cNvSpPr>
          <p:nvPr>
            <p:ph type="title"/>
          </p:nvPr>
        </p:nvSpPr>
        <p:spPr>
          <a:xfrm>
            <a:off x="1125820" y="772554"/>
            <a:ext cx="9603275" cy="1049235"/>
          </a:xfrm>
        </p:spPr>
        <p:txBody>
          <a:bodyPr>
            <a:normAutofit/>
          </a:bodyPr>
          <a:lstStyle/>
          <a:p>
            <a:r>
              <a:rPr lang="en-GB" i="1" dirty="0">
                <a:solidFill>
                  <a:srgbClr val="000000"/>
                </a:solidFill>
                <a:effectLst/>
                <a:latin typeface="Helvetica Neue" panose="02000503000000020004" pitchFamily="2" charset="0"/>
              </a:rPr>
              <a:t>Content of the Presentation</a:t>
            </a:r>
            <a:br>
              <a:rPr lang="en-GB" dirty="0">
                <a:solidFill>
                  <a:srgbClr val="000000"/>
                </a:solidFill>
                <a:effectLst/>
                <a:latin typeface="Helvetica Neue" panose="02000503000000020004" pitchFamily="2" charset="0"/>
              </a:rPr>
            </a:br>
            <a:endParaRPr lang="en-NO" dirty="0"/>
          </a:p>
        </p:txBody>
      </p:sp>
      <p:sp>
        <p:nvSpPr>
          <p:cNvPr id="3" name="Content Placeholder 2">
            <a:extLst>
              <a:ext uri="{FF2B5EF4-FFF2-40B4-BE49-F238E27FC236}">
                <a16:creationId xmlns:a16="http://schemas.microsoft.com/office/drawing/2014/main" id="{A8CDCBC9-4DB2-2B10-71B9-D79E19944880}"/>
              </a:ext>
            </a:extLst>
          </p:cNvPr>
          <p:cNvSpPr>
            <a:spLocks noGrp="1"/>
          </p:cNvSpPr>
          <p:nvPr>
            <p:ph idx="1"/>
          </p:nvPr>
        </p:nvSpPr>
        <p:spPr>
          <a:xfrm>
            <a:off x="838200" y="1297172"/>
            <a:ext cx="10515600" cy="4879791"/>
          </a:xfrm>
        </p:spPr>
        <p:txBody>
          <a:bodyPr>
            <a:normAutofit fontScale="47500" lnSpcReduction="20000"/>
          </a:bodyPr>
          <a:lstStyle/>
          <a:p>
            <a:pPr>
              <a:buFont typeface="+mj-lt"/>
              <a:buAutoNum type="arabicPeriod"/>
            </a:pPr>
            <a:r>
              <a:rPr lang="en-GB" sz="2400" i="1" dirty="0">
                <a:solidFill>
                  <a:srgbClr val="000000"/>
                </a:solidFill>
                <a:effectLst/>
                <a:latin typeface="Helvetica Neue" panose="02000503000000020004" pitchFamily="2" charset="0"/>
              </a:rPr>
              <a:t>Introduction</a:t>
            </a:r>
          </a:p>
          <a:p>
            <a:pPr marL="742950" lvl="1" indent="-285750">
              <a:buFont typeface="Arial" panose="020B0604020202020204" pitchFamily="34" charset="0"/>
              <a:buChar char="•"/>
            </a:pPr>
            <a:r>
              <a:rPr lang="en-GB" sz="2000" i="1" dirty="0">
                <a:solidFill>
                  <a:srgbClr val="000000"/>
                </a:solidFill>
                <a:effectLst/>
                <a:latin typeface="Helvetica Neue" panose="02000503000000020004" pitchFamily="2" charset="0"/>
              </a:rPr>
              <a:t>Brief on the Project Objective</a:t>
            </a:r>
          </a:p>
          <a:p>
            <a:pPr marL="742950" lvl="1" indent="-285750">
              <a:buFont typeface="Arial" panose="020B0604020202020204" pitchFamily="34" charset="0"/>
              <a:buChar char="•"/>
            </a:pPr>
            <a:r>
              <a:rPr lang="en-GB" sz="2000" i="1" dirty="0">
                <a:solidFill>
                  <a:srgbClr val="000000"/>
                </a:solidFill>
                <a:effectLst/>
                <a:latin typeface="Helvetica Neue" panose="02000503000000020004" pitchFamily="2" charset="0"/>
              </a:rPr>
              <a:t>Overview of the Data Used</a:t>
            </a:r>
          </a:p>
          <a:p>
            <a:pPr>
              <a:buFont typeface="+mj-lt"/>
              <a:buAutoNum type="arabicPeriod"/>
            </a:pPr>
            <a:r>
              <a:rPr lang="en-GB" sz="2400" i="1" dirty="0">
                <a:solidFill>
                  <a:srgbClr val="000000"/>
                </a:solidFill>
                <a:effectLst/>
                <a:latin typeface="Helvetica Neue" panose="02000503000000020004" pitchFamily="2" charset="0"/>
              </a:rPr>
              <a:t>Data Cleaning and Exploration</a:t>
            </a:r>
          </a:p>
          <a:p>
            <a:pPr marL="742950" lvl="1" indent="-285750">
              <a:buFont typeface="Arial" panose="020B0604020202020204" pitchFamily="34" charset="0"/>
              <a:buChar char="•"/>
            </a:pPr>
            <a:r>
              <a:rPr lang="en-GB" sz="2000" i="1" dirty="0">
                <a:solidFill>
                  <a:srgbClr val="000000"/>
                </a:solidFill>
                <a:effectLst/>
                <a:latin typeface="Helvetica Neue" panose="02000503000000020004" pitchFamily="2" charset="0"/>
              </a:rPr>
              <a:t>Description of Cleaning Process</a:t>
            </a:r>
          </a:p>
          <a:p>
            <a:pPr marL="742950" lvl="1" indent="-285750">
              <a:buFont typeface="Arial" panose="020B0604020202020204" pitchFamily="34" charset="0"/>
              <a:buChar char="•"/>
            </a:pPr>
            <a:r>
              <a:rPr lang="en-GB" sz="2000" i="1" dirty="0">
                <a:solidFill>
                  <a:srgbClr val="000000"/>
                </a:solidFill>
                <a:latin typeface="Helvetica Neue" panose="02000503000000020004" pitchFamily="2" charset="0"/>
              </a:rPr>
              <a:t>Findings from the Exploration</a:t>
            </a:r>
            <a:endParaRPr lang="en-GB" sz="2000" i="1" dirty="0">
              <a:solidFill>
                <a:srgbClr val="000000"/>
              </a:solidFill>
              <a:effectLst/>
              <a:latin typeface="Helvetica Neue" panose="02000503000000020004" pitchFamily="2" charset="0"/>
            </a:endParaRPr>
          </a:p>
          <a:p>
            <a:pPr>
              <a:buFont typeface="+mj-lt"/>
              <a:buAutoNum type="arabicPeriod"/>
            </a:pPr>
            <a:r>
              <a:rPr lang="en-GB" sz="2400" i="1" dirty="0">
                <a:solidFill>
                  <a:srgbClr val="000000"/>
                </a:solidFill>
                <a:effectLst/>
                <a:latin typeface="Helvetica Neue" panose="02000503000000020004" pitchFamily="2" charset="0"/>
              </a:rPr>
              <a:t>Data Visualization</a:t>
            </a:r>
          </a:p>
          <a:p>
            <a:pPr marL="742950" lvl="1" indent="-285750">
              <a:buFont typeface="Arial" panose="020B0604020202020204" pitchFamily="34" charset="0"/>
              <a:buChar char="•"/>
            </a:pPr>
            <a:r>
              <a:rPr lang="en-GB" sz="2000" i="1" dirty="0">
                <a:solidFill>
                  <a:srgbClr val="000000"/>
                </a:solidFill>
                <a:effectLst/>
                <a:latin typeface="Helvetica Neue" panose="02000503000000020004" pitchFamily="2" charset="0"/>
              </a:rPr>
              <a:t>Explanation of Chosen Visualizations</a:t>
            </a:r>
          </a:p>
          <a:p>
            <a:pPr marL="742950" lvl="1" indent="-285750">
              <a:buFont typeface="Arial" panose="020B0604020202020204" pitchFamily="34" charset="0"/>
              <a:buChar char="•"/>
            </a:pPr>
            <a:r>
              <a:rPr lang="en-GB" sz="2000" i="1" dirty="0">
                <a:solidFill>
                  <a:srgbClr val="000000"/>
                </a:solidFill>
                <a:effectLst/>
                <a:latin typeface="Helvetica Neue" panose="02000503000000020004" pitchFamily="2" charset="0"/>
              </a:rPr>
              <a:t>Insights Gained from Visualizations</a:t>
            </a:r>
          </a:p>
          <a:p>
            <a:pPr>
              <a:buFont typeface="+mj-lt"/>
              <a:buAutoNum type="arabicPeriod"/>
            </a:pPr>
            <a:r>
              <a:rPr lang="en-GB" sz="2400" i="1" dirty="0">
                <a:solidFill>
                  <a:srgbClr val="000000"/>
                </a:solidFill>
                <a:effectLst/>
                <a:latin typeface="Helvetica Neue" panose="02000503000000020004" pitchFamily="2" charset="0"/>
              </a:rPr>
              <a:t>Predictive Modelling</a:t>
            </a:r>
          </a:p>
          <a:p>
            <a:pPr lvl="1"/>
            <a:r>
              <a:rPr lang="en-GB" sz="2000" i="1" dirty="0">
                <a:effectLst/>
                <a:latin typeface="Helvetica Neue" panose="02000503000000020004" pitchFamily="2" charset="0"/>
                <a:ea typeface="Helvetica Neue" panose="02000503000000020004" pitchFamily="2" charset="0"/>
                <a:cs typeface="Helvetica Neue" panose="02000503000000020004" pitchFamily="2" charset="0"/>
              </a:rPr>
              <a:t>Choice of Predictive Model</a:t>
            </a:r>
          </a:p>
          <a:p>
            <a:pPr lvl="1"/>
            <a:r>
              <a:rPr lang="en-GB" sz="2000" i="1" dirty="0">
                <a:effectLst/>
                <a:latin typeface="Helvetica Neue" panose="02000503000000020004" pitchFamily="2" charset="0"/>
                <a:ea typeface="Helvetica Neue" panose="02000503000000020004" pitchFamily="2" charset="0"/>
                <a:cs typeface="Helvetica Neue" panose="02000503000000020004" pitchFamily="2" charset="0"/>
              </a:rPr>
              <a:t>Assumptions and Model Validation</a:t>
            </a:r>
          </a:p>
          <a:p>
            <a:pPr lvl="1"/>
            <a:r>
              <a:rPr lang="en-GB" sz="2000" i="1" dirty="0">
                <a:effectLst/>
                <a:latin typeface="Helvetica Neue" panose="02000503000000020004" pitchFamily="2" charset="0"/>
                <a:ea typeface="Helvetica Neue" panose="02000503000000020004" pitchFamily="2" charset="0"/>
                <a:cs typeface="Helvetica Neue" panose="02000503000000020004" pitchFamily="2" charset="0"/>
              </a:rPr>
              <a:t>Model Performance Metrics</a:t>
            </a:r>
            <a:endParaRPr lang="en-GB" sz="2400" i="1" dirty="0">
              <a:solidFill>
                <a:srgbClr val="000000"/>
              </a:solidFill>
              <a:effectLst/>
              <a:latin typeface="Helvetica Neue" panose="02000503000000020004" pitchFamily="2" charset="0"/>
            </a:endParaRPr>
          </a:p>
          <a:p>
            <a:pPr>
              <a:buFont typeface="+mj-lt"/>
              <a:buAutoNum type="arabicPeriod"/>
            </a:pPr>
            <a:r>
              <a:rPr lang="en-GB" sz="2400" i="1" dirty="0">
                <a:solidFill>
                  <a:srgbClr val="000000"/>
                </a:solidFill>
                <a:effectLst/>
                <a:latin typeface="Helvetica Neue" panose="02000503000000020004" pitchFamily="2" charset="0"/>
              </a:rPr>
              <a:t>Insights and Recommendations</a:t>
            </a:r>
          </a:p>
          <a:p>
            <a:pPr lvl="1"/>
            <a:r>
              <a:rPr lang="en-GB" sz="2000" b="0" i="1" dirty="0">
                <a:effectLst/>
                <a:latin typeface="Helvetica Neue" panose="02000503000000020004" pitchFamily="2" charset="0"/>
                <a:ea typeface="Helvetica Neue" panose="02000503000000020004" pitchFamily="2" charset="0"/>
                <a:cs typeface="Helvetica Neue" panose="02000503000000020004" pitchFamily="2" charset="0"/>
              </a:rPr>
              <a:t>Detailed Insights from the Analysis</a:t>
            </a:r>
          </a:p>
          <a:p>
            <a:pPr lvl="1"/>
            <a:r>
              <a:rPr lang="en-GB" sz="2000" b="0" i="1" dirty="0">
                <a:effectLst/>
                <a:latin typeface="Helvetica Neue" panose="02000503000000020004" pitchFamily="2" charset="0"/>
                <a:ea typeface="Helvetica Neue" panose="02000503000000020004" pitchFamily="2" charset="0"/>
                <a:cs typeface="Helvetica Neue" panose="02000503000000020004" pitchFamily="2" charset="0"/>
              </a:rPr>
              <a:t>Actionable Recommendations for Sales Improvement</a:t>
            </a:r>
            <a:endParaRPr lang="en-GB" sz="2400" i="1" dirty="0">
              <a:solidFill>
                <a:srgbClr val="000000"/>
              </a:solidFill>
              <a:effectLst/>
              <a:latin typeface="Helvetica Neue" panose="02000503000000020004" pitchFamily="2" charset="0"/>
            </a:endParaRPr>
          </a:p>
          <a:p>
            <a:pPr>
              <a:buFont typeface="+mj-lt"/>
              <a:buAutoNum type="arabicPeriod"/>
            </a:pPr>
            <a:r>
              <a:rPr lang="en-GB" sz="2400" i="1" dirty="0">
                <a:solidFill>
                  <a:srgbClr val="000000"/>
                </a:solidFill>
                <a:effectLst/>
                <a:latin typeface="Helvetica Neue" panose="02000503000000020004" pitchFamily="2" charset="0"/>
              </a:rPr>
              <a:t>Conclusion</a:t>
            </a:r>
          </a:p>
          <a:p>
            <a:pPr lvl="1"/>
            <a:r>
              <a:rPr lang="en-GB" sz="2000" b="0" i="1" dirty="0">
                <a:effectLst/>
                <a:latin typeface="Helvetica Neue" panose="02000503000000020004" pitchFamily="2" charset="0"/>
                <a:ea typeface="Helvetica Neue" panose="02000503000000020004" pitchFamily="2" charset="0"/>
                <a:cs typeface="Helvetica Neue" panose="02000503000000020004" pitchFamily="2" charset="0"/>
              </a:rPr>
              <a:t>Summary of Key Findings</a:t>
            </a:r>
          </a:p>
          <a:p>
            <a:pPr lvl="1"/>
            <a:r>
              <a:rPr lang="en-GB" sz="2000" b="0" i="1" dirty="0">
                <a:effectLst/>
                <a:latin typeface="Helvetica Neue" panose="02000503000000020004" pitchFamily="2" charset="0"/>
                <a:ea typeface="Helvetica Neue" panose="02000503000000020004" pitchFamily="2" charset="0"/>
                <a:cs typeface="Helvetica Neue" panose="02000503000000020004" pitchFamily="2" charset="0"/>
              </a:rPr>
              <a:t>Impact of Recommendations</a:t>
            </a:r>
          </a:p>
          <a:p>
            <a:pPr lvl="1"/>
            <a:r>
              <a:rPr lang="en-GB" sz="2000" b="0" i="1" dirty="0">
                <a:effectLst/>
                <a:latin typeface="Helvetica Neue" panose="02000503000000020004" pitchFamily="2" charset="0"/>
                <a:ea typeface="Helvetica Neue" panose="02000503000000020004" pitchFamily="2" charset="0"/>
                <a:cs typeface="Helvetica Neue" panose="02000503000000020004" pitchFamily="2" charset="0"/>
              </a:rPr>
              <a:t>Final Thoughts and Future Work</a:t>
            </a:r>
          </a:p>
          <a:p>
            <a:pPr>
              <a:buFont typeface="+mj-lt"/>
              <a:buAutoNum type="arabicPeriod"/>
            </a:pPr>
            <a:endParaRPr lang="en-GB" sz="2400" i="1" dirty="0">
              <a:solidFill>
                <a:srgbClr val="000000"/>
              </a:solidFill>
              <a:effectLst/>
              <a:latin typeface="Helvetica Neue" panose="02000503000000020004" pitchFamily="2" charset="0"/>
            </a:endParaRPr>
          </a:p>
          <a:p>
            <a:pPr marL="0" indent="0">
              <a:buNone/>
            </a:pPr>
            <a:endParaRPr lang="en-NO" sz="2400" i="1" dirty="0"/>
          </a:p>
        </p:txBody>
      </p:sp>
      <p:sp>
        <p:nvSpPr>
          <p:cNvPr id="4" name="Slide Number Placeholder 3">
            <a:extLst>
              <a:ext uri="{FF2B5EF4-FFF2-40B4-BE49-F238E27FC236}">
                <a16:creationId xmlns:a16="http://schemas.microsoft.com/office/drawing/2014/main" id="{80FFBA43-E923-6B94-7A5D-708A23D55F4B}"/>
              </a:ext>
            </a:extLst>
          </p:cNvPr>
          <p:cNvSpPr>
            <a:spLocks noGrp="1"/>
          </p:cNvSpPr>
          <p:nvPr>
            <p:ph type="sldNum" sz="quarter" idx="12"/>
          </p:nvPr>
        </p:nvSpPr>
        <p:spPr/>
        <p:txBody>
          <a:bodyPr/>
          <a:lstStyle/>
          <a:p>
            <a:fld id="{F792316B-E104-664C-929A-C577D225F051}" type="slidenum">
              <a:rPr lang="en-NO" smtClean="0"/>
              <a:t>2</a:t>
            </a:fld>
            <a:endParaRPr lang="en-NO"/>
          </a:p>
        </p:txBody>
      </p:sp>
    </p:spTree>
    <p:extLst>
      <p:ext uri="{BB962C8B-B14F-4D97-AF65-F5344CB8AC3E}">
        <p14:creationId xmlns:p14="http://schemas.microsoft.com/office/powerpoint/2010/main" val="350345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BBE9-276B-0434-2F3B-9C8B919A3245}"/>
              </a:ext>
            </a:extLst>
          </p:cNvPr>
          <p:cNvSpPr>
            <a:spLocks noGrp="1"/>
          </p:cNvSpPr>
          <p:nvPr>
            <p:ph type="title"/>
          </p:nvPr>
        </p:nvSpPr>
        <p:spPr/>
        <p:txBody>
          <a:bodyPr>
            <a:normAutofit/>
          </a:bodyPr>
          <a:lstStyle/>
          <a:p>
            <a:r>
              <a:rPr lang="en-GB" sz="36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Sales trend over time on weekly basis</a:t>
            </a:r>
            <a:endParaRPr lang="en-NO" sz="36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CD8D269A-5F43-206D-41AE-4E4587156786}"/>
              </a:ext>
            </a:extLst>
          </p:cNvPr>
          <p:cNvSpPr>
            <a:spLocks noGrp="1"/>
          </p:cNvSpPr>
          <p:nvPr>
            <p:ph idx="1"/>
          </p:nvPr>
        </p:nvSpPr>
        <p:spPr>
          <a:xfrm>
            <a:off x="838200" y="1825625"/>
            <a:ext cx="10049540" cy="3618245"/>
          </a:xfrm>
        </p:spPr>
        <p:txBody>
          <a:bodyPr>
            <a:normAutofit fontScale="85000" lnSpcReduction="20000"/>
          </a:bodyPr>
          <a:lstStyle/>
          <a:p>
            <a:pPr marL="0" indent="0">
              <a:buNone/>
            </a:pPr>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a:t>
            </a:r>
            <a:r>
              <a:rPr lang="en-GB" sz="18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he sales is zero in 2011-01!</a:t>
            </a: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Maybe because of the new year the store was closed.</a:t>
            </a:r>
            <a:endParaRPr lang="en-NO"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4">
            <a:extLst>
              <a:ext uri="{FF2B5EF4-FFF2-40B4-BE49-F238E27FC236}">
                <a16:creationId xmlns:a16="http://schemas.microsoft.com/office/drawing/2014/main" id="{CA6E69CA-768A-E553-8C98-8E2BBD209A20}"/>
              </a:ext>
            </a:extLst>
          </p:cNvPr>
          <p:cNvSpPr>
            <a:spLocks noGrp="1"/>
          </p:cNvSpPr>
          <p:nvPr>
            <p:ph type="sldNum" sz="quarter" idx="12"/>
          </p:nvPr>
        </p:nvSpPr>
        <p:spPr/>
        <p:txBody>
          <a:bodyPr/>
          <a:lstStyle/>
          <a:p>
            <a:fld id="{F792316B-E104-664C-929A-C577D225F051}" type="slidenum">
              <a:rPr lang="en-NO" smtClean="0"/>
              <a:t>20</a:t>
            </a:fld>
            <a:endParaRPr lang="en-NO"/>
          </a:p>
        </p:txBody>
      </p:sp>
      <p:pic>
        <p:nvPicPr>
          <p:cNvPr id="4108" name="Picture 12">
            <a:extLst>
              <a:ext uri="{FF2B5EF4-FFF2-40B4-BE49-F238E27FC236}">
                <a16:creationId xmlns:a16="http://schemas.microsoft.com/office/drawing/2014/main" id="{AB1FA332-7C64-6974-1D12-C547577FE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33107"/>
            <a:ext cx="5458263" cy="33917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32F849D-6538-B3FA-D34D-B94691519E04}"/>
              </a:ext>
            </a:extLst>
          </p:cNvPr>
          <p:cNvPicPr>
            <a:picLocks noChangeAspect="1"/>
          </p:cNvPicPr>
          <p:nvPr/>
        </p:nvPicPr>
        <p:blipFill>
          <a:blip r:embed="rId3"/>
          <a:stretch>
            <a:fillRect/>
          </a:stretch>
        </p:blipFill>
        <p:spPr>
          <a:xfrm>
            <a:off x="1304260" y="2404988"/>
            <a:ext cx="2599562" cy="2459518"/>
          </a:xfrm>
          <a:prstGeom prst="rect">
            <a:avLst/>
          </a:prstGeom>
        </p:spPr>
      </p:pic>
    </p:spTree>
    <p:extLst>
      <p:ext uri="{BB962C8B-B14F-4D97-AF65-F5344CB8AC3E}">
        <p14:creationId xmlns:p14="http://schemas.microsoft.com/office/powerpoint/2010/main" val="1263454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04C2-AA57-7355-242A-44CC5B4F5F25}"/>
              </a:ext>
            </a:extLst>
          </p:cNvPr>
          <p:cNvSpPr>
            <a:spLocks noGrp="1"/>
          </p:cNvSpPr>
          <p:nvPr>
            <p:ph type="title"/>
          </p:nvPr>
        </p:nvSpPr>
        <p:spPr/>
        <p:txBody>
          <a:bodyPr>
            <a:normAutofit/>
          </a:bodyPr>
          <a:lstStyle/>
          <a:p>
            <a:r>
              <a:rPr lang="en-GB" sz="3200" dirty="0">
                <a:latin typeface="Helvetica Neue" panose="02000503000000020004" pitchFamily="2" charset="0"/>
                <a:ea typeface="Helvetica Neue" panose="02000503000000020004" pitchFamily="2" charset="0"/>
                <a:cs typeface="Helvetica Neue" panose="02000503000000020004" pitchFamily="2" charset="0"/>
              </a:rPr>
              <a:t>Sales distribution across different countries.</a:t>
            </a:r>
            <a:endParaRPr lang="en-NO" sz="3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F7F729D0-9615-5598-BDC0-6CF31DF5B46B}"/>
              </a:ext>
            </a:extLst>
          </p:cNvPr>
          <p:cNvSpPr>
            <a:spLocks noGrp="1"/>
          </p:cNvSpPr>
          <p:nvPr>
            <p:ph idx="1"/>
          </p:nvPr>
        </p:nvSpPr>
        <p:spPr>
          <a:xfrm>
            <a:off x="744279" y="1375914"/>
            <a:ext cx="10515600" cy="5116961"/>
          </a:xfrm>
        </p:spPr>
        <p:txBody>
          <a:bodyPr>
            <a:normAutofit/>
          </a:bodyPr>
          <a:lstStyle/>
          <a:p>
            <a:pPr marL="0" indent="0">
              <a:buNone/>
            </a:pPr>
            <a:r>
              <a:rPr lang="en-GB" sz="1700" dirty="0">
                <a:latin typeface="Helvetica Neue" panose="02000503000000020004" pitchFamily="2" charset="0"/>
                <a:ea typeface="Helvetica Neue" panose="02000503000000020004" pitchFamily="2" charset="0"/>
                <a:cs typeface="Helvetica Neue" panose="02000503000000020004" pitchFamily="2" charset="0"/>
              </a:rPr>
              <a:t>This plot shows that the majority of the Sales are related to the UK (</a:t>
            </a:r>
            <a:r>
              <a:rPr lang="en-GB" sz="1800" dirty="0">
                <a:latin typeface="Helvetica Neue" panose="02000503000000020004" pitchFamily="2" charset="0"/>
                <a:ea typeface="Helvetica Neue" panose="02000503000000020004" pitchFamily="2" charset="0"/>
                <a:cs typeface="Helvetica Neue" panose="02000503000000020004" pitchFamily="2" charset="0"/>
              </a:rPr>
              <a:t>around </a:t>
            </a:r>
            <a:r>
              <a:rPr lang="en-NO" sz="1800" dirty="0">
                <a:latin typeface="Helvetica Neue" panose="02000503000000020004" pitchFamily="2" charset="0"/>
                <a:ea typeface="Helvetica Neue" panose="02000503000000020004" pitchFamily="2" charset="0"/>
                <a:cs typeface="Helvetica Neue" panose="02000503000000020004" pitchFamily="2" charset="0"/>
              </a:rPr>
              <a:t>91.69%).</a:t>
            </a:r>
            <a:endParaRPr lang="en-GB" sz="17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4E17CAF5-02BF-30F7-9E6F-D1AB8D16C94C}"/>
              </a:ext>
            </a:extLst>
          </p:cNvPr>
          <p:cNvSpPr>
            <a:spLocks noGrp="1"/>
          </p:cNvSpPr>
          <p:nvPr>
            <p:ph type="sldNum" sz="quarter" idx="12"/>
          </p:nvPr>
        </p:nvSpPr>
        <p:spPr/>
        <p:txBody>
          <a:bodyPr/>
          <a:lstStyle/>
          <a:p>
            <a:fld id="{F792316B-E104-664C-929A-C577D225F051}" type="slidenum">
              <a:rPr lang="en-NO" smtClean="0"/>
              <a:t>21</a:t>
            </a:fld>
            <a:endParaRPr lang="en-NO"/>
          </a:p>
        </p:txBody>
      </p:sp>
      <p:pic>
        <p:nvPicPr>
          <p:cNvPr id="5126" name="Picture 6">
            <a:extLst>
              <a:ext uri="{FF2B5EF4-FFF2-40B4-BE49-F238E27FC236}">
                <a16:creationId xmlns:a16="http://schemas.microsoft.com/office/drawing/2014/main" id="{A08DEAF2-5DD5-8BF7-4A30-1CF57D539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652" y="1740307"/>
            <a:ext cx="6633048" cy="415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21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E2BD-C77D-916E-68DA-206318C4B2B9}"/>
              </a:ext>
            </a:extLst>
          </p:cNvPr>
          <p:cNvSpPr>
            <a:spLocks noGrp="1"/>
          </p:cNvSpPr>
          <p:nvPr>
            <p:ph type="title"/>
          </p:nvPr>
        </p:nvSpPr>
        <p:spPr/>
        <p:txBody>
          <a:bodyPr>
            <a:normAutofit/>
          </a:bodyPr>
          <a:lstStyle/>
          <a:p>
            <a:r>
              <a:rPr lang="en-GB" sz="2800" i="1" dirty="0">
                <a:latin typeface="Helvetica Neue" panose="02000503000000020004" pitchFamily="2" charset="0"/>
                <a:ea typeface="Helvetica Neue" panose="02000503000000020004" pitchFamily="2" charset="0"/>
                <a:cs typeface="Helvetica Neue" panose="02000503000000020004" pitchFamily="2" charset="0"/>
              </a:rPr>
              <a:t>Sales distribution across different Non-UK countries.</a:t>
            </a:r>
            <a:endParaRPr lang="en-NO" sz="2800" i="1" dirty="0"/>
          </a:p>
        </p:txBody>
      </p:sp>
      <p:sp>
        <p:nvSpPr>
          <p:cNvPr id="3" name="Content Placeholder 2">
            <a:extLst>
              <a:ext uri="{FF2B5EF4-FFF2-40B4-BE49-F238E27FC236}">
                <a16:creationId xmlns:a16="http://schemas.microsoft.com/office/drawing/2014/main" id="{05D39A62-FA2C-05F6-2027-8FEFAD23CB5E}"/>
              </a:ext>
            </a:extLst>
          </p:cNvPr>
          <p:cNvSpPr>
            <a:spLocks noGrp="1"/>
          </p:cNvSpPr>
          <p:nvPr>
            <p:ph idx="1"/>
          </p:nvPr>
        </p:nvSpPr>
        <p:spPr>
          <a:xfrm>
            <a:off x="838200" y="1825624"/>
            <a:ext cx="2897938" cy="4809091"/>
          </a:xfrm>
        </p:spPr>
        <p:txBody>
          <a:bodyPr>
            <a:normAutofit/>
          </a:bodyPr>
          <a:lstStyle/>
          <a:p>
            <a:pPr marL="0" indent="0">
              <a:buNone/>
            </a:pPr>
            <a:endParaRPr lang="en-GB" sz="2000" dirty="0"/>
          </a:p>
          <a:p>
            <a:pPr marL="0" indent="0">
              <a:buNone/>
            </a:pPr>
            <a:endParaRPr lang="en-GB" sz="2000" dirty="0"/>
          </a:p>
          <a:p>
            <a:pPr marL="0" indent="0">
              <a:buNone/>
            </a:pPr>
            <a:r>
              <a:rPr lang="en-GB" dirty="0"/>
              <a:t>A</a:t>
            </a:r>
            <a:r>
              <a:rPr lang="en-GB" sz="2000" dirty="0"/>
              <a:t>fter UK, the highest Sales are related to the Netherlands, Ireland, Germany, France and Australia respectively.</a:t>
            </a:r>
          </a:p>
        </p:txBody>
      </p:sp>
      <p:sp>
        <p:nvSpPr>
          <p:cNvPr id="5" name="Slide Number Placeholder 4">
            <a:extLst>
              <a:ext uri="{FF2B5EF4-FFF2-40B4-BE49-F238E27FC236}">
                <a16:creationId xmlns:a16="http://schemas.microsoft.com/office/drawing/2014/main" id="{0339AEAD-8AD6-553C-962E-580C6934F4EF}"/>
              </a:ext>
            </a:extLst>
          </p:cNvPr>
          <p:cNvSpPr>
            <a:spLocks noGrp="1"/>
          </p:cNvSpPr>
          <p:nvPr>
            <p:ph type="sldNum" sz="quarter" idx="12"/>
          </p:nvPr>
        </p:nvSpPr>
        <p:spPr/>
        <p:txBody>
          <a:bodyPr/>
          <a:lstStyle/>
          <a:p>
            <a:fld id="{F792316B-E104-664C-929A-C577D225F051}" type="slidenum">
              <a:rPr lang="en-NO" smtClean="0"/>
              <a:t>22</a:t>
            </a:fld>
            <a:endParaRPr lang="en-NO"/>
          </a:p>
        </p:txBody>
      </p:sp>
      <p:pic>
        <p:nvPicPr>
          <p:cNvPr id="6146" name="Picture 2">
            <a:extLst>
              <a:ext uri="{FF2B5EF4-FFF2-40B4-BE49-F238E27FC236}">
                <a16:creationId xmlns:a16="http://schemas.microsoft.com/office/drawing/2014/main" id="{AD6542FD-0AB2-3503-2E31-172EB773A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138" y="1477941"/>
            <a:ext cx="7325592" cy="45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0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A097-D7CE-1C5F-581B-A26DA44C717A}"/>
              </a:ext>
            </a:extLst>
          </p:cNvPr>
          <p:cNvSpPr>
            <a:spLocks noGrp="1"/>
          </p:cNvSpPr>
          <p:nvPr>
            <p:ph type="title"/>
          </p:nvPr>
        </p:nvSpPr>
        <p:spPr>
          <a:xfrm>
            <a:off x="744279" y="194893"/>
            <a:ext cx="10515600" cy="1325563"/>
          </a:xfrm>
        </p:spPr>
        <p:txBody>
          <a:bodyPr>
            <a:normAutofit/>
          </a:bodyPr>
          <a:lstStyle/>
          <a:p>
            <a:r>
              <a:rPr lang="en-GB" sz="2800" i="1" dirty="0">
                <a:latin typeface="Helvetica Neue" panose="02000503000000020004" pitchFamily="2" charset="0"/>
                <a:ea typeface="Helvetica Neue" panose="02000503000000020004" pitchFamily="2" charset="0"/>
                <a:cs typeface="Helvetica Neue" panose="02000503000000020004" pitchFamily="2" charset="0"/>
              </a:rPr>
              <a:t> Sales based on different product categories</a:t>
            </a:r>
            <a:endParaRPr lang="en-NO" sz="28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59939A5-B8A1-FE61-9F46-2CB5D5AAA531}"/>
              </a:ext>
            </a:extLst>
          </p:cNvPr>
          <p:cNvSpPr>
            <a:spLocks noGrp="1"/>
          </p:cNvSpPr>
          <p:nvPr>
            <p:ph idx="1"/>
          </p:nvPr>
        </p:nvSpPr>
        <p:spPr>
          <a:xfrm>
            <a:off x="1374006" y="4444408"/>
            <a:ext cx="4423143" cy="1615597"/>
          </a:xfrm>
        </p:spPr>
        <p:txBody>
          <a:bodyPr>
            <a:normAutofit/>
          </a:bodyPr>
          <a:lstStyle/>
          <a:p>
            <a:pPr marL="0" indent="0">
              <a:buNone/>
            </a:pPr>
            <a:endParaRPr lang="en-GB" sz="1600" dirty="0"/>
          </a:p>
          <a:p>
            <a:pPr marL="0" indent="0">
              <a:buNone/>
            </a:pPr>
            <a:endParaRPr lang="en-GB" sz="1600" dirty="0"/>
          </a:p>
          <a:p>
            <a:pPr marL="0" indent="0">
              <a:buNone/>
            </a:pPr>
            <a:r>
              <a:rPr lang="en-GB" sz="1600" dirty="0"/>
              <a:t>15 products with the lowest Sales:</a:t>
            </a:r>
            <a:endParaRPr lang="en-NO" sz="2000" dirty="0"/>
          </a:p>
        </p:txBody>
      </p:sp>
      <p:sp>
        <p:nvSpPr>
          <p:cNvPr id="4" name="Slide Number Placeholder 3">
            <a:extLst>
              <a:ext uri="{FF2B5EF4-FFF2-40B4-BE49-F238E27FC236}">
                <a16:creationId xmlns:a16="http://schemas.microsoft.com/office/drawing/2014/main" id="{62C37596-3530-B429-4BF3-0FBF124FBD2D}"/>
              </a:ext>
            </a:extLst>
          </p:cNvPr>
          <p:cNvSpPr>
            <a:spLocks noGrp="1"/>
          </p:cNvSpPr>
          <p:nvPr>
            <p:ph type="sldNum" sz="quarter" idx="12"/>
          </p:nvPr>
        </p:nvSpPr>
        <p:spPr/>
        <p:txBody>
          <a:bodyPr/>
          <a:lstStyle/>
          <a:p>
            <a:fld id="{F792316B-E104-664C-929A-C577D225F051}" type="slidenum">
              <a:rPr lang="en-NO" smtClean="0"/>
              <a:t>23</a:t>
            </a:fld>
            <a:endParaRPr lang="en-NO"/>
          </a:p>
        </p:txBody>
      </p:sp>
      <p:pic>
        <p:nvPicPr>
          <p:cNvPr id="7170" name="Picture 2">
            <a:extLst>
              <a:ext uri="{FF2B5EF4-FFF2-40B4-BE49-F238E27FC236}">
                <a16:creationId xmlns:a16="http://schemas.microsoft.com/office/drawing/2014/main" id="{1580BC7C-C6A0-CDD6-1457-6EC6960DE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884" y="1190848"/>
            <a:ext cx="5178683" cy="366392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EA39544-6490-39EF-E6EF-4EFFED44A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039" y="1151479"/>
            <a:ext cx="5179079" cy="3742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54FFDA-C97A-DCB3-9A7F-4DCDF887350D}"/>
              </a:ext>
            </a:extLst>
          </p:cNvPr>
          <p:cNvSpPr txBox="1"/>
          <p:nvPr/>
        </p:nvSpPr>
        <p:spPr>
          <a:xfrm>
            <a:off x="7187609" y="5204394"/>
            <a:ext cx="3610284" cy="615553"/>
          </a:xfrm>
          <a:prstGeom prst="rect">
            <a:avLst/>
          </a:prstGeom>
          <a:noFill/>
        </p:spPr>
        <p:txBody>
          <a:bodyPr wrap="none" rtlCol="0">
            <a:spAutoFit/>
          </a:bodyPr>
          <a:lstStyle/>
          <a:p>
            <a:r>
              <a:rPr lang="en-GB" sz="1600" dirty="0"/>
              <a:t>Top 15 products with highest Sales:</a:t>
            </a:r>
          </a:p>
          <a:p>
            <a:endParaRPr lang="en-NO" dirty="0"/>
          </a:p>
        </p:txBody>
      </p:sp>
    </p:spTree>
    <p:extLst>
      <p:ext uri="{BB962C8B-B14F-4D97-AF65-F5344CB8AC3E}">
        <p14:creationId xmlns:p14="http://schemas.microsoft.com/office/powerpoint/2010/main" val="4252069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4B71-7CAB-7EAD-68E4-E33546A7A628}"/>
              </a:ext>
            </a:extLst>
          </p:cNvPr>
          <p:cNvSpPr>
            <a:spLocks noGrp="1"/>
          </p:cNvSpPr>
          <p:nvPr>
            <p:ph type="title"/>
          </p:nvPr>
        </p:nvSpPr>
        <p:spPr>
          <a:xfrm>
            <a:off x="786810" y="953324"/>
            <a:ext cx="9946736" cy="1049235"/>
          </a:xfrm>
        </p:spPr>
        <p:txBody>
          <a:bodyPr>
            <a:normAutofit/>
          </a:bodyPr>
          <a:lstStyle/>
          <a:p>
            <a:r>
              <a:rPr lang="en-GB" sz="3200" i="1" dirty="0">
                <a:latin typeface="Helvetica Neue" panose="02000503000000020004" pitchFamily="2" charset="0"/>
                <a:ea typeface="Helvetica Neue" panose="02000503000000020004" pitchFamily="2" charset="0"/>
                <a:cs typeface="Helvetica Neue" panose="02000503000000020004" pitchFamily="2" charset="0"/>
              </a:rPr>
              <a:t>Products having the highest Sales in UK and Non-UK.</a:t>
            </a:r>
            <a:endParaRPr lang="en-NO" sz="32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4">
            <a:extLst>
              <a:ext uri="{FF2B5EF4-FFF2-40B4-BE49-F238E27FC236}">
                <a16:creationId xmlns:a16="http://schemas.microsoft.com/office/drawing/2014/main" id="{430AE6CB-38FF-57A1-0201-55BF1624C268}"/>
              </a:ext>
            </a:extLst>
          </p:cNvPr>
          <p:cNvSpPr>
            <a:spLocks noGrp="1"/>
          </p:cNvSpPr>
          <p:nvPr>
            <p:ph type="sldNum" sz="quarter" idx="12"/>
          </p:nvPr>
        </p:nvSpPr>
        <p:spPr/>
        <p:txBody>
          <a:bodyPr/>
          <a:lstStyle/>
          <a:p>
            <a:fld id="{F792316B-E104-664C-929A-C577D225F051}" type="slidenum">
              <a:rPr lang="en-NO" smtClean="0"/>
              <a:t>24</a:t>
            </a:fld>
            <a:endParaRPr lang="en-NO"/>
          </a:p>
        </p:txBody>
      </p:sp>
      <p:sp>
        <p:nvSpPr>
          <p:cNvPr id="4" name="Content Placeholder 2">
            <a:extLst>
              <a:ext uri="{FF2B5EF4-FFF2-40B4-BE49-F238E27FC236}">
                <a16:creationId xmlns:a16="http://schemas.microsoft.com/office/drawing/2014/main" id="{4FA5DECF-2542-F2AC-5243-37D6CA657882}"/>
              </a:ext>
            </a:extLst>
          </p:cNvPr>
          <p:cNvSpPr txBox="1">
            <a:spLocks/>
          </p:cNvSpPr>
          <p:nvPr/>
        </p:nvSpPr>
        <p:spPr>
          <a:xfrm>
            <a:off x="6095605" y="5252484"/>
            <a:ext cx="5258196" cy="924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p>
          <a:p>
            <a:pPr marL="0" indent="0" algn="l">
              <a:buNone/>
            </a:pPr>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15 P</a:t>
            </a:r>
            <a:r>
              <a:rPr lang="en-GB" sz="160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roducts having the highest Sales in UK:</a:t>
            </a:r>
          </a:p>
          <a:p>
            <a:pPr marL="0" indent="0">
              <a:buFont typeface="Arial" panose="020B0604020202020204" pitchFamily="34" charset="0"/>
              <a:buNone/>
            </a:pPr>
            <a:endParaRPr lang="en-GB" sz="1600" dirty="0"/>
          </a:p>
          <a:p>
            <a:pPr marL="0" indent="0">
              <a:buFont typeface="Arial" panose="020B0604020202020204" pitchFamily="34" charset="0"/>
              <a:buNone/>
            </a:pPr>
            <a:endParaRPr lang="en-GB" sz="1600" dirty="0"/>
          </a:p>
          <a:p>
            <a:pPr marL="0" indent="0">
              <a:buFont typeface="Arial" panose="020B0604020202020204" pitchFamily="34" charset="0"/>
              <a:buNone/>
            </a:pPr>
            <a:endParaRPr lang="en-GB" sz="1800" dirty="0"/>
          </a:p>
          <a:p>
            <a:pPr marL="0" indent="0">
              <a:buFont typeface="Arial" panose="020B0604020202020204" pitchFamily="34" charset="0"/>
              <a:buNone/>
            </a:pPr>
            <a:endParaRPr lang="en-NO" sz="2000" dirty="0"/>
          </a:p>
        </p:txBody>
      </p:sp>
      <p:pic>
        <p:nvPicPr>
          <p:cNvPr id="8196" name="Picture 4">
            <a:extLst>
              <a:ext uri="{FF2B5EF4-FFF2-40B4-BE49-F238E27FC236}">
                <a16:creationId xmlns:a16="http://schemas.microsoft.com/office/drawing/2014/main" id="{FA3C0685-288C-44B3-8FBF-2FF8C472F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27" y="1472025"/>
            <a:ext cx="5349063" cy="39139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05A91D39-B8B6-9388-28D9-5DD9BB536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396" y="1472025"/>
            <a:ext cx="5532077" cy="3913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FA8C0D-7A72-7D79-DE42-23F4957E2033}"/>
              </a:ext>
            </a:extLst>
          </p:cNvPr>
          <p:cNvSpPr txBox="1"/>
          <p:nvPr/>
        </p:nvSpPr>
        <p:spPr>
          <a:xfrm>
            <a:off x="539838" y="5535343"/>
            <a:ext cx="4662943" cy="338554"/>
          </a:xfrm>
          <a:prstGeom prst="rect">
            <a:avLst/>
          </a:prstGeom>
          <a:noFill/>
        </p:spPr>
        <p:txBody>
          <a:bodyPr wrap="none" rtlCol="0">
            <a:spAutoFit/>
          </a:bodyPr>
          <a:lstStyle/>
          <a:p>
            <a:pPr marL="0" indent="0" algn="l">
              <a:buNone/>
            </a:pPr>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15 P</a:t>
            </a:r>
            <a:r>
              <a:rPr lang="en-GB" sz="160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roducts having the highest Sales in Non-UK:</a:t>
            </a:r>
          </a:p>
        </p:txBody>
      </p:sp>
    </p:spTree>
    <p:extLst>
      <p:ext uri="{BB962C8B-B14F-4D97-AF65-F5344CB8AC3E}">
        <p14:creationId xmlns:p14="http://schemas.microsoft.com/office/powerpoint/2010/main" val="2075412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124A-DDB0-9B43-17B3-073028BF9FE6}"/>
              </a:ext>
            </a:extLst>
          </p:cNvPr>
          <p:cNvSpPr>
            <a:spLocks noGrp="1"/>
          </p:cNvSpPr>
          <p:nvPr>
            <p:ph type="title"/>
          </p:nvPr>
        </p:nvSpPr>
        <p:spPr/>
        <p:txBody>
          <a:bodyPr>
            <a:normAutofit/>
          </a:bodyPr>
          <a:lstStyle/>
          <a:p>
            <a:r>
              <a:rPr lang="en-GB" sz="3200" i="1" dirty="0">
                <a:latin typeface="Helvetica Neue" panose="02000503000000020004" pitchFamily="2" charset="0"/>
                <a:ea typeface="Helvetica Neue" panose="02000503000000020004" pitchFamily="2" charset="0"/>
                <a:cs typeface="Helvetica Neue" panose="02000503000000020004" pitchFamily="2" charset="0"/>
              </a:rPr>
              <a:t>Products having the highest quantity in the Invoices</a:t>
            </a:r>
            <a:endParaRPr lang="en-NO" sz="32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218" name="Picture 2">
            <a:extLst>
              <a:ext uri="{FF2B5EF4-FFF2-40B4-BE49-F238E27FC236}">
                <a16:creationId xmlns:a16="http://schemas.microsoft.com/office/drawing/2014/main" id="{1E5205E4-C610-1D77-5F95-7FE41A2BAD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19712" y="2171700"/>
            <a:ext cx="4623964" cy="32940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8C3A6CD-BC8C-0A01-8878-93CE1B52A225}"/>
              </a:ext>
            </a:extLst>
          </p:cNvPr>
          <p:cNvSpPr>
            <a:spLocks noGrp="1"/>
          </p:cNvSpPr>
          <p:nvPr>
            <p:ph type="sldNum" sz="quarter" idx="12"/>
          </p:nvPr>
        </p:nvSpPr>
        <p:spPr/>
        <p:txBody>
          <a:bodyPr/>
          <a:lstStyle/>
          <a:p>
            <a:fld id="{F792316B-E104-664C-929A-C577D225F051}" type="slidenum">
              <a:rPr lang="en-NO" smtClean="0"/>
              <a:t>25</a:t>
            </a:fld>
            <a:endParaRPr lang="en-NO"/>
          </a:p>
        </p:txBody>
      </p:sp>
    </p:spTree>
    <p:extLst>
      <p:ext uri="{BB962C8B-B14F-4D97-AF65-F5344CB8AC3E}">
        <p14:creationId xmlns:p14="http://schemas.microsoft.com/office/powerpoint/2010/main" val="2779060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4CC3-A4BA-F1C3-12C0-768121C2850D}"/>
              </a:ext>
            </a:extLst>
          </p:cNvPr>
          <p:cNvSpPr>
            <a:spLocks noGrp="1"/>
          </p:cNvSpPr>
          <p:nvPr>
            <p:ph type="title"/>
          </p:nvPr>
        </p:nvSpPr>
        <p:spPr>
          <a:xfrm>
            <a:off x="838200" y="2766218"/>
            <a:ext cx="10515600" cy="1325563"/>
          </a:xfrm>
        </p:spPr>
        <p:txBody>
          <a:bodyPr/>
          <a:lstStyle/>
          <a:p>
            <a:pPr algn="ctr"/>
            <a:r>
              <a:rPr lang="en-GB" sz="4400" i="1" dirty="0">
                <a:solidFill>
                  <a:srgbClr val="000000"/>
                </a:solidFill>
                <a:effectLst/>
                <a:latin typeface="Helvetica Neue" panose="02000503000000020004" pitchFamily="2" charset="0"/>
              </a:rPr>
              <a:t>Predictive Modelling</a:t>
            </a:r>
            <a:endParaRPr lang="en-NO" dirty="0"/>
          </a:p>
        </p:txBody>
      </p:sp>
      <p:sp>
        <p:nvSpPr>
          <p:cNvPr id="3" name="Slide Number Placeholder 2">
            <a:extLst>
              <a:ext uri="{FF2B5EF4-FFF2-40B4-BE49-F238E27FC236}">
                <a16:creationId xmlns:a16="http://schemas.microsoft.com/office/drawing/2014/main" id="{8CC2592B-7905-A385-175D-6DFEAF2E076C}"/>
              </a:ext>
            </a:extLst>
          </p:cNvPr>
          <p:cNvSpPr>
            <a:spLocks noGrp="1"/>
          </p:cNvSpPr>
          <p:nvPr>
            <p:ph type="sldNum" sz="quarter" idx="12"/>
          </p:nvPr>
        </p:nvSpPr>
        <p:spPr/>
        <p:txBody>
          <a:bodyPr/>
          <a:lstStyle/>
          <a:p>
            <a:fld id="{F792316B-E104-664C-929A-C577D225F051}" type="slidenum">
              <a:rPr lang="en-NO" smtClean="0"/>
              <a:t>26</a:t>
            </a:fld>
            <a:endParaRPr lang="en-NO"/>
          </a:p>
        </p:txBody>
      </p:sp>
    </p:spTree>
    <p:extLst>
      <p:ext uri="{BB962C8B-B14F-4D97-AF65-F5344CB8AC3E}">
        <p14:creationId xmlns:p14="http://schemas.microsoft.com/office/powerpoint/2010/main" val="1279425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9086-21CD-E646-DB45-F0ED6BE8AA91}"/>
              </a:ext>
            </a:extLst>
          </p:cNvPr>
          <p:cNvSpPr>
            <a:spLocks noGrp="1"/>
          </p:cNvSpPr>
          <p:nvPr>
            <p:ph type="title"/>
          </p:nvPr>
        </p:nvSpPr>
        <p:spPr/>
        <p:txBody>
          <a:bodyPr>
            <a:normAutofit/>
          </a:bodyPr>
          <a:lstStyle/>
          <a:p>
            <a:r>
              <a:rPr lang="en-NO" sz="4000" i="1" dirty="0">
                <a:latin typeface="Helvetica Neue" panose="02000503000000020004" pitchFamily="2" charset="0"/>
                <a:ea typeface="Helvetica Neue" panose="02000503000000020004" pitchFamily="2" charset="0"/>
                <a:cs typeface="Helvetica Neue" panose="02000503000000020004" pitchFamily="2" charset="0"/>
              </a:rPr>
              <a:t>Modelling approaches</a:t>
            </a:r>
          </a:p>
        </p:txBody>
      </p:sp>
      <p:sp>
        <p:nvSpPr>
          <p:cNvPr id="3" name="Content Placeholder 2">
            <a:extLst>
              <a:ext uri="{FF2B5EF4-FFF2-40B4-BE49-F238E27FC236}">
                <a16:creationId xmlns:a16="http://schemas.microsoft.com/office/drawing/2014/main" id="{9381C758-4CB0-599F-11C8-7A503D7B6804}"/>
              </a:ext>
            </a:extLst>
          </p:cNvPr>
          <p:cNvSpPr>
            <a:spLocks noGrp="1"/>
          </p:cNvSpPr>
          <p:nvPr>
            <p:ph idx="1"/>
          </p:nvPr>
        </p:nvSpPr>
        <p:spPr/>
        <p:txBody>
          <a:bodyPr/>
          <a:lstStyle/>
          <a:p>
            <a:pPr marL="0" indent="0">
              <a:buNone/>
            </a:pPr>
            <a:r>
              <a:rPr lang="en-NO" dirty="0">
                <a:latin typeface="Helvetica Neue" panose="02000503000000020004" pitchFamily="2" charset="0"/>
                <a:ea typeface="Helvetica Neue" panose="02000503000000020004" pitchFamily="2" charset="0"/>
                <a:cs typeface="Helvetica Neue" panose="02000503000000020004" pitchFamily="2" charset="0"/>
              </a:rPr>
              <a:t>Two modelling approaches have been done:</a:t>
            </a:r>
          </a:p>
          <a:p>
            <a:pPr marL="0" indent="0">
              <a:buNone/>
            </a:pPr>
            <a:endParaRPr lang="en-NO"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r>
              <a:rPr lang="en-NO" dirty="0">
                <a:latin typeface="Helvetica Neue" panose="02000503000000020004" pitchFamily="2" charset="0"/>
                <a:ea typeface="Helvetica Neue" panose="02000503000000020004" pitchFamily="2" charset="0"/>
                <a:cs typeface="Helvetica Neue" panose="02000503000000020004" pitchFamily="2" charset="0"/>
              </a:rPr>
              <a:t>Product Sales over Time</a:t>
            </a:r>
          </a:p>
          <a:p>
            <a:pPr marL="514350" indent="-514350">
              <a:buFont typeface="+mj-lt"/>
              <a:buAutoNum type="arabicPeriod"/>
            </a:pPr>
            <a:endParaRPr lang="en-NO"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r>
              <a:rPr lang="en-NO" dirty="0">
                <a:latin typeface="Helvetica Neue" panose="02000503000000020004" pitchFamily="2" charset="0"/>
                <a:ea typeface="Helvetica Neue" panose="02000503000000020004" pitchFamily="2" charset="0"/>
                <a:cs typeface="Helvetica Neue" panose="02000503000000020004" pitchFamily="2" charset="0"/>
              </a:rPr>
              <a:t>UnitPrice Analysis over Time</a:t>
            </a:r>
          </a:p>
        </p:txBody>
      </p:sp>
      <p:sp>
        <p:nvSpPr>
          <p:cNvPr id="4" name="Slide Number Placeholder 3">
            <a:extLst>
              <a:ext uri="{FF2B5EF4-FFF2-40B4-BE49-F238E27FC236}">
                <a16:creationId xmlns:a16="http://schemas.microsoft.com/office/drawing/2014/main" id="{718B81C1-7BF8-0FF4-AC3B-A93FABBDC2B6}"/>
              </a:ext>
            </a:extLst>
          </p:cNvPr>
          <p:cNvSpPr>
            <a:spLocks noGrp="1"/>
          </p:cNvSpPr>
          <p:nvPr>
            <p:ph type="sldNum" sz="quarter" idx="12"/>
          </p:nvPr>
        </p:nvSpPr>
        <p:spPr/>
        <p:txBody>
          <a:bodyPr/>
          <a:lstStyle/>
          <a:p>
            <a:fld id="{F792316B-E104-664C-929A-C577D225F051}" type="slidenum">
              <a:rPr lang="en-NO" smtClean="0"/>
              <a:t>27</a:t>
            </a:fld>
            <a:endParaRPr lang="en-NO"/>
          </a:p>
        </p:txBody>
      </p:sp>
    </p:spTree>
    <p:extLst>
      <p:ext uri="{BB962C8B-B14F-4D97-AF65-F5344CB8AC3E}">
        <p14:creationId xmlns:p14="http://schemas.microsoft.com/office/powerpoint/2010/main" val="290335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4BCA-5206-17A2-FCEA-8E7B66D77B32}"/>
              </a:ext>
            </a:extLst>
          </p:cNvPr>
          <p:cNvSpPr>
            <a:spLocks noGrp="1"/>
          </p:cNvSpPr>
          <p:nvPr>
            <p:ph type="title"/>
          </p:nvPr>
        </p:nvSpPr>
        <p:spPr/>
        <p:txBody>
          <a:bodyPr>
            <a:normAutofit/>
          </a:bodyPr>
          <a:lstStyle/>
          <a:p>
            <a:r>
              <a:rPr lang="en-GB" sz="4000" b="0" i="1" dirty="0">
                <a:effectLst/>
                <a:latin typeface="Helvetica Neue" panose="02000503000000020004" pitchFamily="2" charset="0"/>
                <a:ea typeface="Helvetica Neue" panose="02000503000000020004" pitchFamily="2" charset="0"/>
                <a:cs typeface="Helvetica Neue" panose="02000503000000020004" pitchFamily="2" charset="0"/>
              </a:rPr>
              <a:t>Sales Predictive Modelling</a:t>
            </a:r>
            <a:endParaRPr lang="en-NO" sz="40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579C68C7-4360-319F-1EAC-50FE2EF424A7}"/>
              </a:ext>
            </a:extLst>
          </p:cNvPr>
          <p:cNvSpPr>
            <a:spLocks noGrp="1"/>
          </p:cNvSpPr>
          <p:nvPr>
            <p:ph idx="1"/>
          </p:nvPr>
        </p:nvSpPr>
        <p:spPr/>
        <p:txBody>
          <a:bodyPr>
            <a:normAutofit lnSpcReduction="10000"/>
          </a:bodyPr>
          <a:lstStyle/>
          <a:p>
            <a:pPr marL="0" indent="0">
              <a:buNone/>
            </a:pPr>
            <a:r>
              <a:rPr lang="en-NO" dirty="0"/>
              <a:t>Feature Engineering:</a:t>
            </a:r>
          </a:p>
          <a:p>
            <a:pPr marL="0" indent="0">
              <a:buNone/>
            </a:pPr>
            <a:endParaRPr lang="en-NO" dirty="0"/>
          </a:p>
          <a:p>
            <a:pPr marL="514350" indent="-514350">
              <a:buFont typeface="+mj-lt"/>
              <a:buAutoNum type="arabicPeriod"/>
            </a:pPr>
            <a:r>
              <a:rPr lang="en-NO" sz="1900" dirty="0"/>
              <a:t>InvoiceDate:</a:t>
            </a:r>
            <a:br>
              <a:rPr lang="en-NO" sz="1900" dirty="0"/>
            </a:br>
            <a:r>
              <a:rPr lang="en-NO" sz="1700" dirty="0"/>
              <a:t>Extracting other useful features like year, month, day and hour and adding them to the features.</a:t>
            </a:r>
            <a:endParaRPr lang="en-NO" sz="1900" dirty="0"/>
          </a:p>
          <a:p>
            <a:pPr marL="514350" indent="-514350">
              <a:buFont typeface="+mj-lt"/>
              <a:buAutoNum type="arabicPeriod"/>
            </a:pPr>
            <a:r>
              <a:rPr lang="en-NO" sz="1900" dirty="0"/>
              <a:t>Applying encoding strategy on StockCode feature:</a:t>
            </a:r>
            <a:br>
              <a:rPr lang="en-NO" sz="1900" dirty="0"/>
            </a:br>
            <a:r>
              <a:rPr lang="en-GB" sz="1500" b="0" i="0" dirty="0">
                <a:solidFill>
                  <a:srgbClr val="000000"/>
                </a:solidFill>
                <a:effectLst/>
              </a:rPr>
              <a:t>Label Encoding: Using label encoding, where each </a:t>
            </a:r>
            <a:r>
              <a:rPr lang="en-GB" sz="1500" b="0" i="0" dirty="0" err="1">
                <a:solidFill>
                  <a:srgbClr val="000000"/>
                </a:solidFill>
                <a:effectLst/>
              </a:rPr>
              <a:t>StockCode</a:t>
            </a:r>
            <a:r>
              <a:rPr lang="en-GB" sz="1500" b="0" i="0" dirty="0">
                <a:solidFill>
                  <a:srgbClr val="000000"/>
                </a:solidFill>
                <a:effectLst/>
              </a:rPr>
              <a:t> is assigned a unique numeric identifier. This can be a good option for tree-based models, which can handle categorical features encoded in this way.</a:t>
            </a:r>
          </a:p>
          <a:p>
            <a:pPr marL="457200" lvl="1" indent="0">
              <a:buNone/>
            </a:pPr>
            <a:endParaRPr lang="en-NO" sz="1600" dirty="0"/>
          </a:p>
        </p:txBody>
      </p:sp>
      <p:sp>
        <p:nvSpPr>
          <p:cNvPr id="4" name="Slide Number Placeholder 3">
            <a:extLst>
              <a:ext uri="{FF2B5EF4-FFF2-40B4-BE49-F238E27FC236}">
                <a16:creationId xmlns:a16="http://schemas.microsoft.com/office/drawing/2014/main" id="{A668B933-8541-701A-1131-3684C999E66C}"/>
              </a:ext>
            </a:extLst>
          </p:cNvPr>
          <p:cNvSpPr>
            <a:spLocks noGrp="1"/>
          </p:cNvSpPr>
          <p:nvPr>
            <p:ph type="sldNum" sz="quarter" idx="12"/>
          </p:nvPr>
        </p:nvSpPr>
        <p:spPr/>
        <p:txBody>
          <a:bodyPr/>
          <a:lstStyle/>
          <a:p>
            <a:fld id="{F792316B-E104-664C-929A-C577D225F051}" type="slidenum">
              <a:rPr lang="en-NO" smtClean="0"/>
              <a:t>28</a:t>
            </a:fld>
            <a:endParaRPr lang="en-NO"/>
          </a:p>
        </p:txBody>
      </p:sp>
    </p:spTree>
    <p:extLst>
      <p:ext uri="{BB962C8B-B14F-4D97-AF65-F5344CB8AC3E}">
        <p14:creationId xmlns:p14="http://schemas.microsoft.com/office/powerpoint/2010/main" val="282492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BA18-531B-91F3-3AB5-F2189DA0B666}"/>
              </a:ext>
            </a:extLst>
          </p:cNvPr>
          <p:cNvSpPr>
            <a:spLocks noGrp="1"/>
          </p:cNvSpPr>
          <p:nvPr>
            <p:ph type="title"/>
          </p:nvPr>
        </p:nvSpPr>
        <p:spPr>
          <a:xfrm>
            <a:off x="1125820" y="811192"/>
            <a:ext cx="9603275" cy="1049235"/>
          </a:xfrm>
        </p:spPr>
        <p:txBody>
          <a:bodyPr>
            <a:normAutofit/>
          </a:bodyPr>
          <a:lstStyle/>
          <a:p>
            <a:r>
              <a:rPr lang="en-NO" sz="4000" i="1" dirty="0">
                <a:latin typeface="Helvetica Neue" panose="02000503000000020004" pitchFamily="2" charset="0"/>
                <a:ea typeface="Helvetica Neue" panose="02000503000000020004" pitchFamily="2" charset="0"/>
                <a:cs typeface="Helvetica Neue" panose="02000503000000020004" pitchFamily="2" charset="0"/>
              </a:rPr>
              <a:t>ML models used and the results</a:t>
            </a:r>
          </a:p>
        </p:txBody>
      </p:sp>
      <p:sp>
        <p:nvSpPr>
          <p:cNvPr id="3" name="Content Placeholder 2">
            <a:extLst>
              <a:ext uri="{FF2B5EF4-FFF2-40B4-BE49-F238E27FC236}">
                <a16:creationId xmlns:a16="http://schemas.microsoft.com/office/drawing/2014/main" id="{A269E1F1-DD59-33C7-A13C-C0BAEE63CE44}"/>
              </a:ext>
            </a:extLst>
          </p:cNvPr>
          <p:cNvSpPr>
            <a:spLocks noGrp="1"/>
          </p:cNvSpPr>
          <p:nvPr>
            <p:ph idx="1"/>
          </p:nvPr>
        </p:nvSpPr>
        <p:spPr>
          <a:xfrm>
            <a:off x="834745" y="1335810"/>
            <a:ext cx="10007009" cy="2402968"/>
          </a:xfrm>
        </p:spPr>
        <p:txBody>
          <a:bodyPr>
            <a:normAutofit lnSpcReduction="10000"/>
          </a:bodyPr>
          <a:lstStyle/>
          <a:p>
            <a:pPr algn="l">
              <a:buFont typeface="+mj-lt"/>
              <a:buAutoNum type="arabicPeriod"/>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Three predictive models were evaluated: </a:t>
            </a:r>
          </a:p>
          <a:p>
            <a:pPr lvl="1"/>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Linear Regression, </a:t>
            </a:r>
          </a:p>
          <a:p>
            <a:pPr lvl="1"/>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Decision Tree,</a:t>
            </a:r>
          </a:p>
          <a:p>
            <a:pPr lvl="1"/>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Random Forest.</a:t>
            </a:r>
          </a:p>
          <a:p>
            <a:pPr algn="l">
              <a:buFont typeface="+mj-lt"/>
              <a:buAutoNum type="arabicPeriod"/>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The models were trained on a feature set with 'Sales' as the target variable.</a:t>
            </a:r>
          </a:p>
          <a:p>
            <a:pPr algn="l">
              <a:buFont typeface="+mj-lt"/>
              <a:buAutoNum type="arabicPeriod"/>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The feature set was scaled using </a:t>
            </a:r>
            <a:r>
              <a:rPr lang="en-GB" sz="1400" b="0" i="0" dirty="0" err="1">
                <a:effectLst/>
                <a:latin typeface="Helvetica Neue" panose="02000503000000020004" pitchFamily="2" charset="0"/>
                <a:ea typeface="Helvetica Neue" panose="02000503000000020004" pitchFamily="2" charset="0"/>
                <a:cs typeface="Helvetica Neue" panose="02000503000000020004" pitchFamily="2" charset="0"/>
              </a:rPr>
              <a:t>StandardScaler</a:t>
            </a: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 for optimal performance.</a:t>
            </a:r>
          </a:p>
          <a:p>
            <a:pPr>
              <a:buFont typeface="+mj-lt"/>
              <a:buAutoNum type="arabicPeriod"/>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Setting up a parameter grid for a </a:t>
            </a:r>
            <a:r>
              <a:rPr lang="en-GB" sz="1400" b="0" i="0" dirty="0" err="1">
                <a:effectLst/>
                <a:latin typeface="Helvetica Neue" panose="02000503000000020004" pitchFamily="2" charset="0"/>
                <a:ea typeface="Helvetica Neue" panose="02000503000000020004" pitchFamily="2" charset="0"/>
                <a:cs typeface="Helvetica Neue" panose="02000503000000020004" pitchFamily="2" charset="0"/>
              </a:rPr>
              <a:t>GridSearchCV</a:t>
            </a: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 operation for </a:t>
            </a:r>
            <a:r>
              <a:rPr lang="en-GB" sz="1400" dirty="0">
                <a:latin typeface="Helvetica Neue" panose="02000503000000020004" pitchFamily="2" charset="0"/>
                <a:ea typeface="Helvetica Neue" panose="02000503000000020004" pitchFamily="2" charset="0"/>
                <a:cs typeface="Helvetica Neue" panose="02000503000000020004" pitchFamily="2" charset="0"/>
              </a:rPr>
              <a:t>all the models.</a:t>
            </a:r>
            <a:endParaRPr lang="en-GB" sz="14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lgn="l">
              <a:buNone/>
            </a:pPr>
            <a:endParaRPr lang="en-GB" sz="20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NO"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Slide Number Placeholder 9">
            <a:extLst>
              <a:ext uri="{FF2B5EF4-FFF2-40B4-BE49-F238E27FC236}">
                <a16:creationId xmlns:a16="http://schemas.microsoft.com/office/drawing/2014/main" id="{B820E4F1-C384-F156-9B9D-23D770C71B22}"/>
              </a:ext>
            </a:extLst>
          </p:cNvPr>
          <p:cNvSpPr>
            <a:spLocks noGrp="1"/>
          </p:cNvSpPr>
          <p:nvPr>
            <p:ph type="sldNum" sz="quarter" idx="12"/>
          </p:nvPr>
        </p:nvSpPr>
        <p:spPr/>
        <p:txBody>
          <a:bodyPr/>
          <a:lstStyle/>
          <a:p>
            <a:fld id="{F792316B-E104-664C-929A-C577D225F051}" type="slidenum">
              <a:rPr lang="en-NO" smtClean="0"/>
              <a:t>29</a:t>
            </a:fld>
            <a:endParaRPr lang="en-NO"/>
          </a:p>
        </p:txBody>
      </p:sp>
      <p:sp>
        <p:nvSpPr>
          <p:cNvPr id="4" name="TextBox 3">
            <a:extLst>
              <a:ext uri="{FF2B5EF4-FFF2-40B4-BE49-F238E27FC236}">
                <a16:creationId xmlns:a16="http://schemas.microsoft.com/office/drawing/2014/main" id="{AE47E5DB-3090-7528-E82A-3BAE62E51390}"/>
              </a:ext>
            </a:extLst>
          </p:cNvPr>
          <p:cNvSpPr txBox="1"/>
          <p:nvPr/>
        </p:nvSpPr>
        <p:spPr>
          <a:xfrm>
            <a:off x="1469067" y="3738777"/>
            <a:ext cx="2743200" cy="1661993"/>
          </a:xfrm>
          <a:prstGeom prst="rect">
            <a:avLst/>
          </a:prstGeom>
          <a:noFill/>
        </p:spPr>
        <p:txBody>
          <a:bodyPr wrap="square" rtlCol="0">
            <a:spAutoFit/>
          </a:bodyPr>
          <a:lstStyle/>
          <a:p>
            <a:pPr algn="l"/>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Linear Regression:</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Best Score: 0.434</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MAE: 9.58</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MSE: 2246.33</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R2 Score: 0.452</a:t>
            </a:r>
          </a:p>
          <a:p>
            <a:endParaRPr lang="en-NO"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D435FF65-5E42-B0E4-5CFB-7E47C3467F32}"/>
              </a:ext>
            </a:extLst>
          </p:cNvPr>
          <p:cNvSpPr txBox="1"/>
          <p:nvPr/>
        </p:nvSpPr>
        <p:spPr>
          <a:xfrm>
            <a:off x="4846588" y="3738777"/>
            <a:ext cx="2743200" cy="1323439"/>
          </a:xfrm>
          <a:prstGeom prst="rect">
            <a:avLst/>
          </a:prstGeom>
          <a:noFill/>
        </p:spPr>
        <p:txBody>
          <a:bodyPr wrap="square" rtlCol="0">
            <a:spAutoFit/>
          </a:bodyPr>
          <a:lstStyle/>
          <a:p>
            <a:pPr algn="l"/>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Decision Tree Regressor:</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Best Score: 0.962</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MAE: 0.29</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MSE: 177.94</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R2 Score: 0.957</a:t>
            </a:r>
          </a:p>
        </p:txBody>
      </p:sp>
      <p:sp>
        <p:nvSpPr>
          <p:cNvPr id="8" name="TextBox 7">
            <a:extLst>
              <a:ext uri="{FF2B5EF4-FFF2-40B4-BE49-F238E27FC236}">
                <a16:creationId xmlns:a16="http://schemas.microsoft.com/office/drawing/2014/main" id="{F11E8892-5C33-7676-DFAE-615DBF4155B4}"/>
              </a:ext>
            </a:extLst>
          </p:cNvPr>
          <p:cNvSpPr txBox="1"/>
          <p:nvPr/>
        </p:nvSpPr>
        <p:spPr>
          <a:xfrm>
            <a:off x="8342931" y="3757232"/>
            <a:ext cx="2649059" cy="1600438"/>
          </a:xfrm>
          <a:prstGeom prst="rect">
            <a:avLst/>
          </a:prstGeom>
          <a:noFill/>
        </p:spPr>
        <p:txBody>
          <a:bodyPr wrap="none" rtlCol="0">
            <a:spAutoFit/>
          </a:bodyPr>
          <a:lstStyle/>
          <a:p>
            <a:pPr algn="l"/>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Random Forest Regressor:</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Best Score: 0.975</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MAE: 0.18</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MSE: 70.27</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R2 Score: 0.983</a:t>
            </a:r>
          </a:p>
          <a:p>
            <a:endParaRPr lang="en-NO"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25541715-E75E-AF53-3DB0-4460409DC4AE}"/>
              </a:ext>
            </a:extLst>
          </p:cNvPr>
          <p:cNvSpPr txBox="1"/>
          <p:nvPr/>
        </p:nvSpPr>
        <p:spPr>
          <a:xfrm>
            <a:off x="802564" y="5184739"/>
            <a:ext cx="10249786" cy="954107"/>
          </a:xfrm>
          <a:prstGeom prst="rect">
            <a:avLst/>
          </a:prstGeom>
          <a:noFill/>
        </p:spPr>
        <p:txBody>
          <a:bodyPr wrap="square" rtlCol="0">
            <a:spAutoFit/>
          </a:bodyPr>
          <a:lstStyle/>
          <a:p>
            <a:pPr algn="l"/>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Findings and Recommendations:</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The Random Forest Regressor model performed the best out of the three models, with the highest Best Score and R2 score, and the lowest MAE and MSE.</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Based on these results, I recommend using the Random Forest model for predicting 'Sales' in future analyses.</a:t>
            </a:r>
          </a:p>
        </p:txBody>
      </p:sp>
      <p:sp>
        <p:nvSpPr>
          <p:cNvPr id="11" name="TextBox 10">
            <a:extLst>
              <a:ext uri="{FF2B5EF4-FFF2-40B4-BE49-F238E27FC236}">
                <a16:creationId xmlns:a16="http://schemas.microsoft.com/office/drawing/2014/main" id="{0995B431-7C94-0B2A-33EC-A25645D9BD1F}"/>
              </a:ext>
            </a:extLst>
          </p:cNvPr>
          <p:cNvSpPr txBox="1"/>
          <p:nvPr/>
        </p:nvSpPr>
        <p:spPr>
          <a:xfrm>
            <a:off x="305321" y="4010899"/>
            <a:ext cx="984565" cy="369332"/>
          </a:xfrm>
          <a:prstGeom prst="rect">
            <a:avLst/>
          </a:prstGeom>
          <a:noFill/>
        </p:spPr>
        <p:txBody>
          <a:bodyPr wrap="none" rtlCol="0">
            <a:spAutoFit/>
          </a:bodyPr>
          <a:lstStyle/>
          <a:p>
            <a:r>
              <a:rPr lang="en-GB" dirty="0"/>
              <a:t>R</a:t>
            </a:r>
            <a:r>
              <a:rPr lang="en-NO" dirty="0"/>
              <a:t>esults:</a:t>
            </a:r>
          </a:p>
        </p:txBody>
      </p:sp>
    </p:spTree>
    <p:extLst>
      <p:ext uri="{BB962C8B-B14F-4D97-AF65-F5344CB8AC3E}">
        <p14:creationId xmlns:p14="http://schemas.microsoft.com/office/powerpoint/2010/main" val="72360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903B-B455-2E5C-4C29-481DB354F814}"/>
              </a:ext>
            </a:extLst>
          </p:cNvPr>
          <p:cNvSpPr>
            <a:spLocks noGrp="1"/>
          </p:cNvSpPr>
          <p:nvPr>
            <p:ph type="title"/>
          </p:nvPr>
        </p:nvSpPr>
        <p:spPr>
          <a:xfrm>
            <a:off x="838200" y="2766218"/>
            <a:ext cx="10515600" cy="1325563"/>
          </a:xfrm>
        </p:spPr>
        <p:txBody>
          <a:bodyPr/>
          <a:lstStyle/>
          <a:p>
            <a:pPr algn="ctr"/>
            <a:r>
              <a:rPr lang="en-GB" sz="4400" i="1" dirty="0">
                <a:solidFill>
                  <a:srgbClr val="000000"/>
                </a:solidFill>
                <a:effectLst/>
                <a:latin typeface="Helvetica Neue" panose="02000503000000020004" pitchFamily="2" charset="0"/>
              </a:rPr>
              <a:t>Introduction</a:t>
            </a:r>
            <a:endParaRPr lang="en-NO" dirty="0"/>
          </a:p>
        </p:txBody>
      </p:sp>
      <p:sp>
        <p:nvSpPr>
          <p:cNvPr id="3" name="Slide Number Placeholder 2">
            <a:extLst>
              <a:ext uri="{FF2B5EF4-FFF2-40B4-BE49-F238E27FC236}">
                <a16:creationId xmlns:a16="http://schemas.microsoft.com/office/drawing/2014/main" id="{F18CF980-98C7-CEB0-4459-813D4EB9905F}"/>
              </a:ext>
            </a:extLst>
          </p:cNvPr>
          <p:cNvSpPr>
            <a:spLocks noGrp="1"/>
          </p:cNvSpPr>
          <p:nvPr>
            <p:ph type="sldNum" sz="quarter" idx="12"/>
          </p:nvPr>
        </p:nvSpPr>
        <p:spPr/>
        <p:txBody>
          <a:bodyPr/>
          <a:lstStyle/>
          <a:p>
            <a:fld id="{F792316B-E104-664C-929A-C577D225F051}" type="slidenum">
              <a:rPr lang="en-NO" smtClean="0"/>
              <a:t>3</a:t>
            </a:fld>
            <a:endParaRPr lang="en-NO"/>
          </a:p>
        </p:txBody>
      </p:sp>
    </p:spTree>
    <p:extLst>
      <p:ext uri="{BB962C8B-B14F-4D97-AF65-F5344CB8AC3E}">
        <p14:creationId xmlns:p14="http://schemas.microsoft.com/office/powerpoint/2010/main" val="221814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39AA-A239-55C2-D477-1E0D90FEE4F0}"/>
              </a:ext>
            </a:extLst>
          </p:cNvPr>
          <p:cNvSpPr>
            <a:spLocks noGrp="1"/>
          </p:cNvSpPr>
          <p:nvPr>
            <p:ph type="title"/>
          </p:nvPr>
        </p:nvSpPr>
        <p:spPr/>
        <p:txBody>
          <a:bodyPr>
            <a:normAutofit/>
          </a:bodyPr>
          <a:lstStyle/>
          <a:p>
            <a:r>
              <a:rPr lang="en-GB" sz="4000" i="1" dirty="0" err="1">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4000" i="1" dirty="0">
                <a:effectLst/>
                <a:latin typeface="Helvetica Neue" panose="02000503000000020004" pitchFamily="2" charset="0"/>
                <a:ea typeface="Helvetica Neue" panose="02000503000000020004" pitchFamily="2" charset="0"/>
                <a:cs typeface="Helvetica Neue" panose="02000503000000020004" pitchFamily="2" charset="0"/>
              </a:rPr>
              <a:t> Predictive Modelling</a:t>
            </a:r>
            <a:endParaRPr lang="en-NO" sz="40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9415219B-A18F-13F3-6B19-FAEF5DF04C0C}"/>
              </a:ext>
            </a:extLst>
          </p:cNvPr>
          <p:cNvSpPr>
            <a:spLocks noGrp="1"/>
          </p:cNvSpPr>
          <p:nvPr>
            <p:ph idx="1"/>
          </p:nvPr>
        </p:nvSpPr>
        <p:spPr>
          <a:xfrm>
            <a:off x="669851" y="1679945"/>
            <a:ext cx="10802679" cy="4486940"/>
          </a:xfrm>
        </p:spPr>
        <p:txBody>
          <a:bodyPr>
            <a:normAutofit fontScale="92500" lnSpcReduction="20000"/>
          </a:bodyPr>
          <a:lstStyle/>
          <a:p>
            <a:pPr marL="0" indent="0">
              <a:buNone/>
            </a:pPr>
            <a:r>
              <a:rPr lang="en-NO" sz="1800" dirty="0">
                <a:latin typeface="Helvetica Neue" panose="02000503000000020004" pitchFamily="2" charset="0"/>
                <a:ea typeface="Helvetica Neue" panose="02000503000000020004" pitchFamily="2" charset="0"/>
                <a:cs typeface="Helvetica Neue" panose="02000503000000020004" pitchFamily="2" charset="0"/>
              </a:rPr>
              <a:t>Feature Engineering:</a:t>
            </a:r>
          </a:p>
          <a:p>
            <a:pPr marL="514350" indent="-514350">
              <a:buFont typeface="+mj-lt"/>
              <a:buAutoNum type="arabicPeriod"/>
            </a:pPr>
            <a:r>
              <a:rPr lang="en-NO" sz="1600" dirty="0">
                <a:latin typeface="Helvetica Neue" panose="02000503000000020004" pitchFamily="2" charset="0"/>
                <a:ea typeface="Helvetica Neue" panose="02000503000000020004" pitchFamily="2" charset="0"/>
                <a:cs typeface="Helvetica Neue" panose="02000503000000020004" pitchFamily="2" charset="0"/>
              </a:rPr>
              <a:t>InvoiceDate: Extracted month as another useful features and added to the features.</a:t>
            </a:r>
          </a:p>
          <a:p>
            <a:pPr marL="514350" indent="-514350">
              <a:buFont typeface="+mj-lt"/>
              <a:buAutoNum type="arabicPeriod"/>
            </a:pPr>
            <a:r>
              <a:rPr lang="it-IT" sz="1600" dirty="0" err="1">
                <a:latin typeface="Helvetica Neue" panose="02000503000000020004" pitchFamily="2" charset="0"/>
                <a:ea typeface="Helvetica Neue" panose="02000503000000020004" pitchFamily="2" charset="0"/>
                <a:cs typeface="Helvetica Neue" panose="02000503000000020004" pitchFamily="2" charset="0"/>
              </a:rPr>
              <a:t>Created</a:t>
            </a:r>
            <a:r>
              <a:rPr lang="it-IT" sz="1600" dirty="0">
                <a:latin typeface="Helvetica Neue" panose="02000503000000020004" pitchFamily="2" charset="0"/>
                <a:ea typeface="Helvetica Neue" panose="02000503000000020004" pitchFamily="2" charset="0"/>
                <a:cs typeface="Helvetica Neue" panose="02000503000000020004" pitchFamily="2" charset="0"/>
              </a:rPr>
              <a:t> a new feature,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Quantity</a:t>
            </a:r>
            <a:r>
              <a:rPr lang="it-IT" sz="1600" dirty="0">
                <a:latin typeface="Helvetica Neue" panose="02000503000000020004" pitchFamily="2" charset="0"/>
                <a:ea typeface="Helvetica Neue" panose="02000503000000020004" pitchFamily="2" charset="0"/>
                <a:cs typeface="Helvetica Neue" panose="02000503000000020004" pitchFamily="2" charset="0"/>
              </a:rPr>
              <a:t> per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invoice</a:t>
            </a:r>
            <a:r>
              <a:rPr lang="it-IT" sz="1600" dirty="0">
                <a:latin typeface="Helvetica Neue" panose="02000503000000020004" pitchFamily="2" charset="0"/>
                <a:ea typeface="Helvetica Neue" panose="02000503000000020004" pitchFamily="2" charset="0"/>
                <a:cs typeface="Helvetica Neue" panose="02000503000000020004" pitchFamily="2" charset="0"/>
              </a:rPr>
              <a:t>. The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column</a:t>
            </a:r>
            <a:r>
              <a:rPr lang="it-IT" sz="1600" dirty="0">
                <a:latin typeface="Helvetica Neue" panose="02000503000000020004" pitchFamily="2" charset="0"/>
                <a:ea typeface="Helvetica Neue" panose="02000503000000020004" pitchFamily="2" charset="0"/>
                <a:cs typeface="Helvetica Neue" panose="02000503000000020004" pitchFamily="2" charset="0"/>
              </a:rPr>
              <a:t>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contains</a:t>
            </a:r>
            <a:r>
              <a:rPr lang="it-IT" sz="1600" dirty="0">
                <a:latin typeface="Helvetica Neue" panose="02000503000000020004" pitchFamily="2" charset="0"/>
                <a:ea typeface="Helvetica Neue" panose="02000503000000020004" pitchFamily="2" charset="0"/>
                <a:cs typeface="Helvetica Neue" panose="02000503000000020004" pitchFamily="2" charset="0"/>
              </a:rPr>
              <a:t> the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total</a:t>
            </a:r>
            <a:r>
              <a:rPr lang="it-IT" sz="1600" dirty="0">
                <a:latin typeface="Helvetica Neue" panose="02000503000000020004" pitchFamily="2" charset="0"/>
                <a:ea typeface="Helvetica Neue" panose="02000503000000020004" pitchFamily="2" charset="0"/>
                <a:cs typeface="Helvetica Neue" panose="02000503000000020004" pitchFamily="2" charset="0"/>
              </a:rPr>
              <a:t>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number</a:t>
            </a:r>
            <a:r>
              <a:rPr lang="it-IT" sz="1600" dirty="0">
                <a:latin typeface="Helvetica Neue" panose="02000503000000020004" pitchFamily="2" charset="0"/>
                <a:ea typeface="Helvetica Neue" panose="02000503000000020004" pitchFamily="2" charset="0"/>
                <a:cs typeface="Helvetica Neue" panose="02000503000000020004" pitchFamily="2" charset="0"/>
              </a:rPr>
              <a:t> of items in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each</a:t>
            </a:r>
            <a:r>
              <a:rPr lang="it-IT" sz="1600" dirty="0">
                <a:latin typeface="Helvetica Neue" panose="02000503000000020004" pitchFamily="2" charset="0"/>
                <a:ea typeface="Helvetica Neue" panose="02000503000000020004" pitchFamily="2" charset="0"/>
                <a:cs typeface="Helvetica Neue" panose="02000503000000020004" pitchFamily="2" charset="0"/>
              </a:rPr>
              <a:t> </a:t>
            </a:r>
            <a:r>
              <a:rPr lang="it-IT" sz="1600" dirty="0" err="1">
                <a:latin typeface="Helvetica Neue" panose="02000503000000020004" pitchFamily="2" charset="0"/>
                <a:ea typeface="Helvetica Neue" panose="02000503000000020004" pitchFamily="2" charset="0"/>
                <a:cs typeface="Helvetica Neue" panose="02000503000000020004" pitchFamily="2" charset="0"/>
              </a:rPr>
              <a:t>invoice</a:t>
            </a:r>
            <a:r>
              <a:rPr lang="it-IT" sz="1600" dirty="0">
                <a:latin typeface="Helvetica Neue" panose="02000503000000020004" pitchFamily="2" charset="0"/>
                <a:ea typeface="Helvetica Neue" panose="02000503000000020004" pitchFamily="2" charset="0"/>
                <a:cs typeface="Helvetica Neue" panose="02000503000000020004" pitchFamily="2" charset="0"/>
              </a:rPr>
              <a:t>.</a:t>
            </a:r>
          </a:p>
          <a:p>
            <a:pPr marL="514350" indent="-514350">
              <a:buFont typeface="+mj-lt"/>
              <a:buAutoNum type="arabicPeriod"/>
            </a:pP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Using the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pandas.cut</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method</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grouped</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the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Quantity</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and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UnitPrice</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features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into</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6 and 5 groups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respectively</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it-IT"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Bucketing</a:t>
            </a:r>
            <a:r>
              <a:rPr lang="it-IT"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NO"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endParaRPr lang="en-NO" sz="12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 typeface="+mj-lt"/>
              <a:buAutoNum type="arabicPeriod"/>
            </a:pPr>
            <a:r>
              <a:rPr lang="en-NO"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Bucketing the Month variable for each 3 months.</a:t>
            </a:r>
          </a:p>
          <a:p>
            <a:pPr marL="514350" indent="-514350">
              <a:buFont typeface="+mj-lt"/>
              <a:buAutoNum type="arabicPeriod"/>
            </a:pPr>
            <a:r>
              <a:rPr lang="en-NO"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a:t>
            </a:r>
            <a:r>
              <a:rPr lang="en-NO"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he QuantityRange, PriceRange and </a:t>
            </a:r>
            <a:r>
              <a:rPr lang="en-NO"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DateRange columns were created and then dummy variables were created using them.</a:t>
            </a:r>
            <a:endParaRPr lang="en-GB" sz="105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418153DD-6AD5-E246-2748-5FFD4EBCFD9F}"/>
              </a:ext>
            </a:extLst>
          </p:cNvPr>
          <p:cNvSpPr>
            <a:spLocks noGrp="1"/>
          </p:cNvSpPr>
          <p:nvPr>
            <p:ph type="sldNum" sz="quarter" idx="12"/>
          </p:nvPr>
        </p:nvSpPr>
        <p:spPr/>
        <p:txBody>
          <a:bodyPr/>
          <a:lstStyle/>
          <a:p>
            <a:fld id="{F792316B-E104-664C-929A-C577D225F051}" type="slidenum">
              <a:rPr lang="en-NO" smtClean="0"/>
              <a:t>30</a:t>
            </a:fld>
            <a:endParaRPr lang="en-NO"/>
          </a:p>
        </p:txBody>
      </p:sp>
      <p:pic>
        <p:nvPicPr>
          <p:cNvPr id="10242" name="Picture 2">
            <a:extLst>
              <a:ext uri="{FF2B5EF4-FFF2-40B4-BE49-F238E27FC236}">
                <a16:creationId xmlns:a16="http://schemas.microsoft.com/office/drawing/2014/main" id="{EF37ADF0-37FC-418C-0C66-B92AD69D4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28" y="3194446"/>
            <a:ext cx="5257800" cy="211851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125FAB6-CDE6-9542-ABA4-18E4F628F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94446"/>
            <a:ext cx="4908698" cy="212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08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6BE9-387A-4D7E-DC57-B2B9C4FCD856}"/>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O" sz="4000" i="1">
                <a:latin typeface="Helvetica Neue" panose="02000503000000020004" pitchFamily="2" charset="0"/>
                <a:ea typeface="Helvetica Neue" panose="02000503000000020004" pitchFamily="2" charset="0"/>
                <a:cs typeface="Helvetica Neue" panose="02000503000000020004" pitchFamily="2" charset="0"/>
              </a:rPr>
              <a:t>ML models used and the results</a:t>
            </a:r>
            <a:endParaRPr lang="en-NO" sz="40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03B182E5-10AA-E156-E3EE-2375D77F97FC}"/>
              </a:ext>
            </a:extLst>
          </p:cNvPr>
          <p:cNvSpPr txBox="1">
            <a:spLocks/>
          </p:cNvSpPr>
          <p:nvPr/>
        </p:nvSpPr>
        <p:spPr>
          <a:xfrm>
            <a:off x="838199" y="1481941"/>
            <a:ext cx="10007009" cy="22031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GB" sz="1500" dirty="0">
                <a:latin typeface="Helvetica Neue" panose="02000503000000020004" pitchFamily="2" charset="0"/>
                <a:ea typeface="Helvetica Neue" panose="02000503000000020004" pitchFamily="2" charset="0"/>
                <a:cs typeface="Helvetica Neue" panose="02000503000000020004" pitchFamily="2" charset="0"/>
              </a:rPr>
              <a:t>Three predictive models were evaluated: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Linear Regression,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Decision Tree,</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Random Forest.</a:t>
            </a:r>
          </a:p>
          <a:p>
            <a:pPr>
              <a:buFont typeface="+mj-lt"/>
              <a:buAutoNum type="arabicPeriod"/>
            </a:pPr>
            <a:r>
              <a:rPr lang="en-GB" sz="1500" dirty="0">
                <a:latin typeface="Helvetica Neue" panose="02000503000000020004" pitchFamily="2" charset="0"/>
                <a:ea typeface="Helvetica Neue" panose="02000503000000020004" pitchFamily="2" charset="0"/>
                <a:cs typeface="Helvetica Neue" panose="02000503000000020004" pitchFamily="2" charset="0"/>
              </a:rPr>
              <a:t>The models were trained on a feature set with </a:t>
            </a:r>
            <a:r>
              <a:rPr lang="en-GB" sz="1500" dirty="0" err="1">
                <a:latin typeface="Helvetica Neue" panose="02000503000000020004" pitchFamily="2" charset="0"/>
                <a:ea typeface="Helvetica Neue" panose="02000503000000020004" pitchFamily="2" charset="0"/>
                <a:cs typeface="Helvetica Neue" panose="02000503000000020004" pitchFamily="2" charset="0"/>
              </a:rPr>
              <a:t>UnitPrice</a:t>
            </a:r>
            <a:r>
              <a:rPr lang="en-GB" sz="1500" dirty="0">
                <a:latin typeface="Helvetica Neue" panose="02000503000000020004" pitchFamily="2" charset="0"/>
                <a:ea typeface="Helvetica Neue" panose="02000503000000020004" pitchFamily="2" charset="0"/>
                <a:cs typeface="Helvetica Neue" panose="02000503000000020004" pitchFamily="2" charset="0"/>
              </a:rPr>
              <a:t>' as the target variable.</a:t>
            </a:r>
          </a:p>
          <a:p>
            <a:pPr>
              <a:buFont typeface="+mj-lt"/>
              <a:buAutoNum type="arabicPeriod"/>
            </a:pPr>
            <a:r>
              <a:rPr lang="en-GB" sz="1500" dirty="0">
                <a:latin typeface="Helvetica Neue" panose="02000503000000020004" pitchFamily="2" charset="0"/>
                <a:ea typeface="Helvetica Neue" panose="02000503000000020004" pitchFamily="2" charset="0"/>
                <a:cs typeface="Helvetica Neue" panose="02000503000000020004" pitchFamily="2" charset="0"/>
              </a:rPr>
              <a:t>Setting up a parameter grid for a </a:t>
            </a:r>
            <a:r>
              <a:rPr lang="en-GB" sz="1500" dirty="0" err="1">
                <a:latin typeface="Helvetica Neue" panose="02000503000000020004" pitchFamily="2" charset="0"/>
                <a:ea typeface="Helvetica Neue" panose="02000503000000020004" pitchFamily="2" charset="0"/>
                <a:cs typeface="Helvetica Neue" panose="02000503000000020004" pitchFamily="2" charset="0"/>
              </a:rPr>
              <a:t>GridSearchCV</a:t>
            </a:r>
            <a:r>
              <a:rPr lang="en-GB" sz="1500" dirty="0">
                <a:latin typeface="Helvetica Neue" panose="02000503000000020004" pitchFamily="2" charset="0"/>
                <a:ea typeface="Helvetica Neue" panose="02000503000000020004" pitchFamily="2" charset="0"/>
                <a:cs typeface="Helvetica Neue" panose="02000503000000020004" pitchFamily="2" charset="0"/>
              </a:rPr>
              <a:t> operation for all the models.</a:t>
            </a:r>
          </a:p>
          <a:p>
            <a:pPr marL="0" indent="0">
              <a:buFont typeface="Arial" panose="020B0604020202020204" pitchFamily="34" charset="0"/>
              <a:buNone/>
            </a:pPr>
            <a:endParaRPr lang="en-GB" sz="15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GB" sz="15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NO" sz="1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88491165-06D8-D964-C0AB-DD241476A1EC}"/>
              </a:ext>
            </a:extLst>
          </p:cNvPr>
          <p:cNvSpPr txBox="1"/>
          <p:nvPr/>
        </p:nvSpPr>
        <p:spPr>
          <a:xfrm>
            <a:off x="1167105" y="3416896"/>
            <a:ext cx="3255336" cy="1384995"/>
          </a:xfrm>
          <a:prstGeom prst="rect">
            <a:avLst/>
          </a:prstGeom>
          <a:noFill/>
        </p:spPr>
        <p:txBody>
          <a:bodyPr wrap="square" rtlCol="0">
            <a:spAutoFit/>
          </a:bodyPr>
          <a:lstStyle/>
          <a:p>
            <a:pPr algn="l"/>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Linear Regression:</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Best Score: 0.6246</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Mean Absolute Error (MAE): 0.9224</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Mean Squared Error (MSE): 9.1085</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R2 Score: 0.5687</a:t>
            </a:r>
          </a:p>
          <a:p>
            <a:endParaRPr lang="en-NO"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3B04838D-8C4C-8B57-D9F9-C2355187A2B1}"/>
              </a:ext>
            </a:extLst>
          </p:cNvPr>
          <p:cNvSpPr txBox="1"/>
          <p:nvPr/>
        </p:nvSpPr>
        <p:spPr>
          <a:xfrm>
            <a:off x="4852791" y="3416896"/>
            <a:ext cx="3104707" cy="1200329"/>
          </a:xfrm>
          <a:prstGeom prst="rect">
            <a:avLst/>
          </a:prstGeom>
          <a:noFill/>
        </p:spPr>
        <p:txBody>
          <a:bodyPr wrap="square" rtlCol="0">
            <a:spAutoFit/>
          </a:bodyPr>
          <a:lstStyle/>
          <a:p>
            <a:pPr algn="l"/>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Decision Tree Regressor:</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Best Score: 0.5958</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Mean Absolute Error (MAE): 0.83</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Mean Squared Error (MSE): 7.6751</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R2 Score: 0.6366</a:t>
            </a:r>
          </a:p>
        </p:txBody>
      </p:sp>
      <p:sp>
        <p:nvSpPr>
          <p:cNvPr id="6" name="TextBox 5">
            <a:extLst>
              <a:ext uri="{FF2B5EF4-FFF2-40B4-BE49-F238E27FC236}">
                <a16:creationId xmlns:a16="http://schemas.microsoft.com/office/drawing/2014/main" id="{6C44A49E-76F7-C177-C06C-15A2D6D7E0BC}"/>
              </a:ext>
            </a:extLst>
          </p:cNvPr>
          <p:cNvSpPr txBox="1"/>
          <p:nvPr/>
        </p:nvSpPr>
        <p:spPr>
          <a:xfrm>
            <a:off x="8387849" y="3417439"/>
            <a:ext cx="3060453" cy="1169551"/>
          </a:xfrm>
          <a:prstGeom prst="rect">
            <a:avLst/>
          </a:prstGeom>
          <a:noFill/>
        </p:spPr>
        <p:txBody>
          <a:bodyPr wrap="none" rtlCol="0">
            <a:spAutoFit/>
          </a:bodyPr>
          <a:lstStyle/>
          <a:p>
            <a:pPr algn="l"/>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Random Forest Regressor:</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Best Score: 0.6431</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Mean Absolute Error (MAE): 0.8251</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Mean Squared Error (MSE): 7.4171</a:t>
            </a:r>
          </a:p>
          <a:p>
            <a:pPr algn="l">
              <a:buFont typeface="Arial" panose="020B0604020202020204" pitchFamily="34" charset="0"/>
              <a:buChar char="•"/>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R2 Score: 0.6488</a:t>
            </a:r>
          </a:p>
        </p:txBody>
      </p:sp>
      <p:sp>
        <p:nvSpPr>
          <p:cNvPr id="7" name="TextBox 6">
            <a:extLst>
              <a:ext uri="{FF2B5EF4-FFF2-40B4-BE49-F238E27FC236}">
                <a16:creationId xmlns:a16="http://schemas.microsoft.com/office/drawing/2014/main" id="{757D7705-4D3F-3553-DB95-9A3C0AB29647}"/>
              </a:ext>
            </a:extLst>
          </p:cNvPr>
          <p:cNvSpPr txBox="1"/>
          <p:nvPr/>
        </p:nvSpPr>
        <p:spPr>
          <a:xfrm>
            <a:off x="838199" y="4938870"/>
            <a:ext cx="10249786" cy="1200329"/>
          </a:xfrm>
          <a:prstGeom prst="rect">
            <a:avLst/>
          </a:prstGeom>
          <a:noFill/>
        </p:spPr>
        <p:txBody>
          <a:bodyPr wrap="square" rtlCol="0">
            <a:spAutoFit/>
          </a:bodyPr>
          <a:lstStyle/>
          <a:p>
            <a:pPr algn="l"/>
            <a:r>
              <a:rPr lang="en-GB" sz="1500" i="0" dirty="0">
                <a:effectLst/>
                <a:latin typeface="Helvetica Neue" panose="02000503000000020004" pitchFamily="2" charset="0"/>
                <a:ea typeface="Helvetica Neue" panose="02000503000000020004" pitchFamily="2" charset="0"/>
                <a:cs typeface="Helvetica Neue" panose="02000503000000020004" pitchFamily="2" charset="0"/>
              </a:rPr>
              <a:t>Model Comparison and Conclusion:</a:t>
            </a:r>
          </a:p>
          <a:p>
            <a:pPr algn="l">
              <a:buFont typeface="Arial" panose="020B0604020202020204" pitchFamily="34" charset="0"/>
              <a:buChar char="•"/>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The Random Forest Regressor shows the highest Best Score and R2 Score, making it the most effective model for </a:t>
            </a:r>
            <a:r>
              <a:rPr lang="en-GB" sz="1400" i="0" dirty="0" err="1">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 prediction.</a:t>
            </a:r>
          </a:p>
          <a:p>
            <a:pPr algn="l">
              <a:buFont typeface="Arial" panose="020B0604020202020204" pitchFamily="34" charset="0"/>
              <a:buChar char="•"/>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However, the differences between the models are not drastic, suggesting further optimization might be beneficial.</a:t>
            </a:r>
          </a:p>
          <a:p>
            <a:pPr algn="l">
              <a:buFont typeface="Arial" panose="020B0604020202020204" pitchFamily="34" charset="0"/>
              <a:buChar char="•"/>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Future steps could include exploring additional models or feature engineering techniques to improve predictions.</a:t>
            </a:r>
          </a:p>
        </p:txBody>
      </p:sp>
      <p:sp>
        <p:nvSpPr>
          <p:cNvPr id="8" name="Slide Number Placeholder 7">
            <a:extLst>
              <a:ext uri="{FF2B5EF4-FFF2-40B4-BE49-F238E27FC236}">
                <a16:creationId xmlns:a16="http://schemas.microsoft.com/office/drawing/2014/main" id="{A58C8E8E-3123-D37D-5718-56AE43915854}"/>
              </a:ext>
            </a:extLst>
          </p:cNvPr>
          <p:cNvSpPr>
            <a:spLocks noGrp="1"/>
          </p:cNvSpPr>
          <p:nvPr>
            <p:ph type="sldNum" sz="quarter" idx="12"/>
          </p:nvPr>
        </p:nvSpPr>
        <p:spPr/>
        <p:txBody>
          <a:bodyPr/>
          <a:lstStyle/>
          <a:p>
            <a:fld id="{F792316B-E104-664C-929A-C577D225F051}" type="slidenum">
              <a:rPr lang="en-NO" smtClean="0"/>
              <a:t>31</a:t>
            </a:fld>
            <a:endParaRPr lang="en-NO"/>
          </a:p>
        </p:txBody>
      </p:sp>
      <p:sp>
        <p:nvSpPr>
          <p:cNvPr id="9" name="TextBox 8">
            <a:extLst>
              <a:ext uri="{FF2B5EF4-FFF2-40B4-BE49-F238E27FC236}">
                <a16:creationId xmlns:a16="http://schemas.microsoft.com/office/drawing/2014/main" id="{F0508237-B628-D9D0-1715-2A1700968E76}"/>
              </a:ext>
            </a:extLst>
          </p:cNvPr>
          <p:cNvSpPr txBox="1"/>
          <p:nvPr/>
        </p:nvSpPr>
        <p:spPr>
          <a:xfrm>
            <a:off x="0" y="3822054"/>
            <a:ext cx="1013419" cy="646331"/>
          </a:xfrm>
          <a:prstGeom prst="rect">
            <a:avLst/>
          </a:prstGeom>
          <a:noFill/>
        </p:spPr>
        <p:txBody>
          <a:bodyPr wrap="non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Results:</a:t>
            </a:r>
          </a:p>
          <a:p>
            <a:endParaRPr lang="en-NO" dirty="0"/>
          </a:p>
        </p:txBody>
      </p:sp>
    </p:spTree>
    <p:extLst>
      <p:ext uri="{BB962C8B-B14F-4D97-AF65-F5344CB8AC3E}">
        <p14:creationId xmlns:p14="http://schemas.microsoft.com/office/powerpoint/2010/main" val="1438581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BF6E-01D2-CC3A-1DE0-B08D3843D76E}"/>
              </a:ext>
            </a:extLst>
          </p:cNvPr>
          <p:cNvSpPr>
            <a:spLocks noGrp="1"/>
          </p:cNvSpPr>
          <p:nvPr>
            <p:ph type="title"/>
          </p:nvPr>
        </p:nvSpPr>
        <p:spPr>
          <a:xfrm>
            <a:off x="838200" y="2766218"/>
            <a:ext cx="10515600" cy="1325563"/>
          </a:xfrm>
        </p:spPr>
        <p:txBody>
          <a:bodyPr>
            <a:normAutofit/>
          </a:bodyPr>
          <a:lstStyle/>
          <a:p>
            <a:pPr algn="ctr"/>
            <a:r>
              <a:rPr lang="en-NO" sz="3600" i="1" dirty="0">
                <a:latin typeface="Helvetica Neue" panose="02000503000000020004" pitchFamily="2" charset="0"/>
                <a:ea typeface="Helvetica Neue" panose="02000503000000020004" pitchFamily="2" charset="0"/>
                <a:cs typeface="Helvetica Neue" panose="02000503000000020004" pitchFamily="2" charset="0"/>
              </a:rPr>
              <a:t>Time-Series Forecasting</a:t>
            </a:r>
          </a:p>
        </p:txBody>
      </p:sp>
      <p:sp>
        <p:nvSpPr>
          <p:cNvPr id="3" name="Slide Number Placeholder 2">
            <a:extLst>
              <a:ext uri="{FF2B5EF4-FFF2-40B4-BE49-F238E27FC236}">
                <a16:creationId xmlns:a16="http://schemas.microsoft.com/office/drawing/2014/main" id="{EB4D0908-5995-BFB4-CBEF-B85494BF6C9E}"/>
              </a:ext>
            </a:extLst>
          </p:cNvPr>
          <p:cNvSpPr>
            <a:spLocks noGrp="1"/>
          </p:cNvSpPr>
          <p:nvPr>
            <p:ph type="sldNum" sz="quarter" idx="12"/>
          </p:nvPr>
        </p:nvSpPr>
        <p:spPr/>
        <p:txBody>
          <a:bodyPr/>
          <a:lstStyle/>
          <a:p>
            <a:fld id="{F792316B-E104-664C-929A-C577D225F051}" type="slidenum">
              <a:rPr lang="en-NO" smtClean="0"/>
              <a:t>32</a:t>
            </a:fld>
            <a:endParaRPr lang="en-NO"/>
          </a:p>
        </p:txBody>
      </p:sp>
    </p:spTree>
    <p:extLst>
      <p:ext uri="{BB962C8B-B14F-4D97-AF65-F5344CB8AC3E}">
        <p14:creationId xmlns:p14="http://schemas.microsoft.com/office/powerpoint/2010/main" val="177999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0453-2FB2-2AF0-E7D3-457832E3BD03}"/>
              </a:ext>
            </a:extLst>
          </p:cNvPr>
          <p:cNvSpPr>
            <a:spLocks noGrp="1"/>
          </p:cNvSpPr>
          <p:nvPr>
            <p:ph type="title"/>
          </p:nvPr>
        </p:nvSpPr>
        <p:spPr>
          <a:xfrm>
            <a:off x="630540" y="822116"/>
            <a:ext cx="9603275" cy="1049235"/>
          </a:xfrm>
        </p:spPr>
        <p:txBody>
          <a:bodyPr>
            <a:normAutofit/>
          </a:bodyPr>
          <a:lstStyle/>
          <a:p>
            <a:r>
              <a:rPr lang="en-GB" sz="2800" b="0" i="1" dirty="0">
                <a:effectLst/>
                <a:latin typeface="Helvetica Neue" panose="02000503000000020004" pitchFamily="2" charset="0"/>
                <a:ea typeface="Helvetica Neue" panose="02000503000000020004" pitchFamily="2" charset="0"/>
                <a:cs typeface="Helvetica Neue" panose="02000503000000020004" pitchFamily="2" charset="0"/>
              </a:rPr>
              <a:t>Sales Forecasting Using ARIMA Model</a:t>
            </a:r>
            <a:r>
              <a:rPr lang="en-GB" sz="2800" i="1" dirty="0">
                <a:latin typeface="Helvetica Neue" panose="02000503000000020004" pitchFamily="2" charset="0"/>
                <a:ea typeface="Helvetica Neue" panose="02000503000000020004" pitchFamily="2" charset="0"/>
                <a:cs typeface="Helvetica Neue" panose="02000503000000020004" pitchFamily="2" charset="0"/>
              </a:rPr>
              <a:t> on Non-UK dataset</a:t>
            </a:r>
            <a:endParaRPr lang="en-NO" sz="115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BBA65A1E-B962-AD89-F589-84E76AA9D784}"/>
              </a:ext>
            </a:extLst>
          </p:cNvPr>
          <p:cNvSpPr>
            <a:spLocks noGrp="1"/>
          </p:cNvSpPr>
          <p:nvPr>
            <p:ph idx="1"/>
          </p:nvPr>
        </p:nvSpPr>
        <p:spPr>
          <a:xfrm>
            <a:off x="531628" y="1446029"/>
            <a:ext cx="10822172" cy="4614530"/>
          </a:xfrm>
        </p:spPr>
        <p:txBody>
          <a:bodyPr>
            <a:normAutofit fontScale="92500" lnSpcReduction="20000"/>
          </a:bodyPr>
          <a:lstStyle/>
          <a:p>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We employed the ARIMA model to forecast future weekly sales of non-UK transactions. We started by transforming our data into a weekly time series and then tested for stationarity.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GB"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We applied the Augmented Dickey-Fuller Test to check the stationarity of our time series data. The p-value of 0.19 implies that we cannot reject the null hypothesis of a unit root, meaning our series is non-stationary. To make it stationary, we applied differencing. </a:t>
            </a:r>
          </a:p>
          <a:p>
            <a:pPr marL="0" indent="0">
              <a:buNone/>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4">
            <a:extLst>
              <a:ext uri="{FF2B5EF4-FFF2-40B4-BE49-F238E27FC236}">
                <a16:creationId xmlns:a16="http://schemas.microsoft.com/office/drawing/2014/main" id="{830F4162-4795-676F-EE47-2A222CE655D4}"/>
              </a:ext>
            </a:extLst>
          </p:cNvPr>
          <p:cNvSpPr>
            <a:spLocks noGrp="1"/>
          </p:cNvSpPr>
          <p:nvPr>
            <p:ph type="sldNum" sz="quarter" idx="12"/>
          </p:nvPr>
        </p:nvSpPr>
        <p:spPr/>
        <p:txBody>
          <a:bodyPr/>
          <a:lstStyle/>
          <a:p>
            <a:fld id="{F792316B-E104-664C-929A-C577D225F051}" type="slidenum">
              <a:rPr lang="en-NO" smtClean="0"/>
              <a:t>33</a:t>
            </a:fld>
            <a:endParaRPr lang="en-NO"/>
          </a:p>
        </p:txBody>
      </p:sp>
      <p:pic>
        <p:nvPicPr>
          <p:cNvPr id="4" name="Picture 3">
            <a:extLst>
              <a:ext uri="{FF2B5EF4-FFF2-40B4-BE49-F238E27FC236}">
                <a16:creationId xmlns:a16="http://schemas.microsoft.com/office/drawing/2014/main" id="{D46B050C-4DA4-A6AD-7C32-A572C1F2C654}"/>
              </a:ext>
            </a:extLst>
          </p:cNvPr>
          <p:cNvPicPr>
            <a:picLocks noChangeAspect="1"/>
          </p:cNvPicPr>
          <p:nvPr/>
        </p:nvPicPr>
        <p:blipFill>
          <a:blip r:embed="rId2"/>
          <a:stretch>
            <a:fillRect/>
          </a:stretch>
        </p:blipFill>
        <p:spPr>
          <a:xfrm>
            <a:off x="8724900" y="3643975"/>
            <a:ext cx="2628900" cy="469900"/>
          </a:xfrm>
          <a:prstGeom prst="rect">
            <a:avLst/>
          </a:prstGeom>
        </p:spPr>
      </p:pic>
      <p:pic>
        <p:nvPicPr>
          <p:cNvPr id="11268" name="Picture 4">
            <a:extLst>
              <a:ext uri="{FF2B5EF4-FFF2-40B4-BE49-F238E27FC236}">
                <a16:creationId xmlns:a16="http://schemas.microsoft.com/office/drawing/2014/main" id="{71064D32-0BBE-7A35-1C94-22DE58D7D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77" y="2151777"/>
            <a:ext cx="6987362" cy="281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36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1AFC-E9F6-3A8C-9576-934B72ECD0E8}"/>
              </a:ext>
            </a:extLst>
          </p:cNvPr>
          <p:cNvSpPr>
            <a:spLocks noGrp="1"/>
          </p:cNvSpPr>
          <p:nvPr>
            <p:ph type="title"/>
          </p:nvPr>
        </p:nvSpPr>
        <p:spPr/>
        <p:txBody>
          <a:bodyPr>
            <a:normAutofit/>
          </a:bodyPr>
          <a:lstStyle/>
          <a:p>
            <a:r>
              <a:rPr lang="en-GB" sz="2800" b="0" i="1" dirty="0">
                <a:effectLst/>
                <a:latin typeface="Helvetica Neue" panose="02000503000000020004" pitchFamily="2" charset="0"/>
                <a:ea typeface="Helvetica Neue" panose="02000503000000020004" pitchFamily="2" charset="0"/>
                <a:cs typeface="Helvetica Neue" panose="02000503000000020004" pitchFamily="2" charset="0"/>
              </a:rPr>
              <a:t>Sales Forecasting Using ARIMA Model</a:t>
            </a:r>
            <a:r>
              <a:rPr lang="en-GB" sz="2800" i="1" dirty="0">
                <a:latin typeface="Helvetica Neue" panose="02000503000000020004" pitchFamily="2" charset="0"/>
                <a:ea typeface="Helvetica Neue" panose="02000503000000020004" pitchFamily="2" charset="0"/>
                <a:cs typeface="Helvetica Neue" panose="02000503000000020004" pitchFamily="2" charset="0"/>
              </a:rPr>
              <a:t> on Non-UK dataset</a:t>
            </a:r>
            <a:endParaRPr lang="en-NO" sz="2800" dirty="0"/>
          </a:p>
        </p:txBody>
      </p:sp>
      <p:sp>
        <p:nvSpPr>
          <p:cNvPr id="3" name="Content Placeholder 2">
            <a:extLst>
              <a:ext uri="{FF2B5EF4-FFF2-40B4-BE49-F238E27FC236}">
                <a16:creationId xmlns:a16="http://schemas.microsoft.com/office/drawing/2014/main" id="{504198C9-8705-F5BC-AFD2-F4904AF4D399}"/>
              </a:ext>
            </a:extLst>
          </p:cNvPr>
          <p:cNvSpPr>
            <a:spLocks noGrp="1"/>
          </p:cNvSpPr>
          <p:nvPr>
            <p:ph idx="1"/>
          </p:nvPr>
        </p:nvSpPr>
        <p:spPr>
          <a:xfrm>
            <a:off x="1130270" y="2171769"/>
            <a:ext cx="4069051" cy="3294576"/>
          </a:xfrm>
        </p:spPr>
        <p:txBody>
          <a:bodyPr>
            <a:normAutofit fontScale="92500" lnSpcReduction="10000"/>
          </a:bodyPr>
          <a:lstStyle/>
          <a:p>
            <a:r>
              <a:rPr lang="en-NO" sz="1800" dirty="0"/>
              <a:t>First and second differencing was applied.</a:t>
            </a:r>
            <a:endParaRPr lang="en-NO" sz="1700" dirty="0">
              <a:solidFill>
                <a:srgbClr val="000000"/>
              </a:solidFill>
            </a:endParaRPr>
          </a:p>
          <a:p>
            <a:pPr marL="0" indent="0">
              <a:buNone/>
            </a:pPr>
            <a:r>
              <a:rPr lang="en-GB" sz="1700" b="0" i="0" dirty="0">
                <a:solidFill>
                  <a:srgbClr val="000000"/>
                </a:solidFill>
                <a:effectLst/>
              </a:rPr>
              <a:t>This series is almost stationary itself but however there's a </a:t>
            </a:r>
          </a:p>
          <a:p>
            <a:pPr marL="0" indent="0">
              <a:buNone/>
            </a:pPr>
            <a:r>
              <a:rPr lang="en-GB" sz="1700" b="0" i="0" dirty="0">
                <a:solidFill>
                  <a:srgbClr val="000000"/>
                </a:solidFill>
                <a:effectLst/>
              </a:rPr>
              <a:t>slow trend can be observed and also we can see from the </a:t>
            </a:r>
          </a:p>
          <a:p>
            <a:pPr marL="0" indent="0">
              <a:buNone/>
            </a:pPr>
            <a:r>
              <a:rPr lang="en-GB" sz="1700" b="0" i="0" dirty="0" err="1">
                <a:solidFill>
                  <a:srgbClr val="000000"/>
                </a:solidFill>
                <a:effectLst/>
              </a:rPr>
              <a:t>adfuller</a:t>
            </a:r>
            <a:r>
              <a:rPr lang="en-GB" sz="1700" b="0" i="0" dirty="0">
                <a:solidFill>
                  <a:srgbClr val="000000"/>
                </a:solidFill>
                <a:effectLst/>
              </a:rPr>
              <a:t> test that the P-value is larger than 0.05 and it needs </a:t>
            </a:r>
          </a:p>
          <a:p>
            <a:pPr marL="0" indent="0">
              <a:buNone/>
            </a:pPr>
            <a:r>
              <a:rPr lang="en-GB" sz="1700" b="0" i="0" dirty="0">
                <a:solidFill>
                  <a:srgbClr val="000000"/>
                </a:solidFill>
                <a:effectLst/>
              </a:rPr>
              <a:t>differencing of 1. and by applying one differing the series become stationary. </a:t>
            </a:r>
            <a:endParaRPr lang="en-NO" sz="1700" dirty="0"/>
          </a:p>
        </p:txBody>
      </p:sp>
      <p:sp>
        <p:nvSpPr>
          <p:cNvPr id="4" name="Slide Number Placeholder 3">
            <a:extLst>
              <a:ext uri="{FF2B5EF4-FFF2-40B4-BE49-F238E27FC236}">
                <a16:creationId xmlns:a16="http://schemas.microsoft.com/office/drawing/2014/main" id="{C3D0C2BF-447F-06AA-04E0-9893CC5BDFE5}"/>
              </a:ext>
            </a:extLst>
          </p:cNvPr>
          <p:cNvSpPr>
            <a:spLocks noGrp="1"/>
          </p:cNvSpPr>
          <p:nvPr>
            <p:ph type="sldNum" sz="quarter" idx="12"/>
          </p:nvPr>
        </p:nvSpPr>
        <p:spPr/>
        <p:txBody>
          <a:bodyPr/>
          <a:lstStyle/>
          <a:p>
            <a:fld id="{F792316B-E104-664C-929A-C577D225F051}" type="slidenum">
              <a:rPr lang="en-NO" smtClean="0"/>
              <a:t>34</a:t>
            </a:fld>
            <a:endParaRPr lang="en-NO"/>
          </a:p>
        </p:txBody>
      </p:sp>
      <p:pic>
        <p:nvPicPr>
          <p:cNvPr id="12290" name="Picture 2">
            <a:extLst>
              <a:ext uri="{FF2B5EF4-FFF2-40B4-BE49-F238E27FC236}">
                <a16:creationId xmlns:a16="http://schemas.microsoft.com/office/drawing/2014/main" id="{455176E2-F719-FC5A-0EB5-2C65B0939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42" y="1562433"/>
            <a:ext cx="6822558" cy="455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03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A509-FD87-1E76-E844-2DE7B47662DD}"/>
              </a:ext>
            </a:extLst>
          </p:cNvPr>
          <p:cNvSpPr>
            <a:spLocks noGrp="1"/>
          </p:cNvSpPr>
          <p:nvPr>
            <p:ph type="title"/>
          </p:nvPr>
        </p:nvSpPr>
        <p:spPr/>
        <p:txBody>
          <a:bodyPr>
            <a:normAutofit/>
          </a:bodyPr>
          <a:lstStyle/>
          <a:p>
            <a:r>
              <a:rPr lang="en-GB" sz="2800" b="0" i="1" dirty="0">
                <a:effectLst/>
                <a:latin typeface="Helvetica Neue" panose="02000503000000020004" pitchFamily="2" charset="0"/>
                <a:ea typeface="Helvetica Neue" panose="02000503000000020004" pitchFamily="2" charset="0"/>
                <a:cs typeface="Helvetica Neue" panose="02000503000000020004" pitchFamily="2" charset="0"/>
              </a:rPr>
              <a:t>Sales Forecasting Using ARIMA Model</a:t>
            </a:r>
            <a:r>
              <a:rPr lang="en-GB" sz="2800" i="1" dirty="0">
                <a:latin typeface="Helvetica Neue" panose="02000503000000020004" pitchFamily="2" charset="0"/>
                <a:ea typeface="Helvetica Neue" panose="02000503000000020004" pitchFamily="2" charset="0"/>
                <a:cs typeface="Helvetica Neue" panose="02000503000000020004" pitchFamily="2" charset="0"/>
              </a:rPr>
              <a:t> on Non-UK dataset</a:t>
            </a:r>
            <a:endParaRPr lang="en-NO" sz="2800" dirty="0"/>
          </a:p>
        </p:txBody>
      </p:sp>
      <p:sp>
        <p:nvSpPr>
          <p:cNvPr id="3" name="Content Placeholder 2">
            <a:extLst>
              <a:ext uri="{FF2B5EF4-FFF2-40B4-BE49-F238E27FC236}">
                <a16:creationId xmlns:a16="http://schemas.microsoft.com/office/drawing/2014/main" id="{F15C4C16-6E22-3A39-693E-3EDB7F34CDB7}"/>
              </a:ext>
            </a:extLst>
          </p:cNvPr>
          <p:cNvSpPr>
            <a:spLocks noGrp="1"/>
          </p:cNvSpPr>
          <p:nvPr>
            <p:ph idx="1"/>
          </p:nvPr>
        </p:nvSpPr>
        <p:spPr>
          <a:xfrm>
            <a:off x="1125821" y="1612349"/>
            <a:ext cx="4970180" cy="3294576"/>
          </a:xfrm>
        </p:spPr>
        <p:txBody>
          <a:bodyPr>
            <a:normAutofit fontScale="92500" lnSpcReduction="10000"/>
          </a:bodyPr>
          <a:lstStyle/>
          <a:p>
            <a:pPr marL="0" indent="0" algn="l">
              <a:buNone/>
            </a:pPr>
            <a:r>
              <a:rPr lang="en-GB" sz="1800" i="0" dirty="0">
                <a:effectLst/>
                <a:latin typeface="Helvetica Neue" panose="02000503000000020004" pitchFamily="2" charset="0"/>
                <a:ea typeface="Helvetica Neue" panose="02000503000000020004" pitchFamily="2" charset="0"/>
                <a:cs typeface="Helvetica Neue" panose="02000503000000020004" pitchFamily="2" charset="0"/>
              </a:rPr>
              <a:t>ARIMA Model Selection:</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algn="l">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P</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erformed a grid search over various combinations of p, d, and q parameters for the ARIMA model, selecting the combination with the lowest BIC and AIC.</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Results: The best ARIMA model is ARIMA(0, 2, 2) with BIC=1124.34 and AIC=1118.54.</a:t>
            </a:r>
          </a:p>
          <a:p>
            <a:pPr marL="0" indent="0">
              <a:buNone/>
            </a:pPr>
            <a:r>
              <a:rPr lang="en-GB" sz="1800" i="0" dirty="0">
                <a:effectLst/>
                <a:latin typeface="Helvetica Neue" panose="02000503000000020004" pitchFamily="2" charset="0"/>
                <a:ea typeface="Helvetica Neue" panose="02000503000000020004" pitchFamily="2" charset="0"/>
                <a:cs typeface="Helvetica Neue" panose="02000503000000020004" pitchFamily="2" charset="0"/>
              </a:rPr>
              <a:t>Model Fit and Forecast:</a:t>
            </a:r>
          </a:p>
          <a:p>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The ARIMA(0, 2, 2) model fitted to the entire </a:t>
            </a:r>
          </a:p>
          <a:p>
            <a:pPr marL="0" indent="0">
              <a:buNone/>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data set and forecasted the next 26 weeks of sales</a:t>
            </a:r>
            <a:r>
              <a:rPr lang="en-GB" sz="1400" dirty="0">
                <a:latin typeface="Söhne"/>
                <a:ea typeface="Helvetica Neue" panose="02000503000000020004" pitchFamily="2" charset="0"/>
                <a:cs typeface="Helvetica Neue" panose="02000503000000020004" pitchFamily="2" charset="0"/>
              </a:rPr>
              <a:t>.</a:t>
            </a:r>
            <a:endParaRPr lang="en-NO"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809A9A08-2AB6-D995-C436-6C3CEC03D1AB}"/>
              </a:ext>
            </a:extLst>
          </p:cNvPr>
          <p:cNvSpPr>
            <a:spLocks noGrp="1"/>
          </p:cNvSpPr>
          <p:nvPr>
            <p:ph type="sldNum" sz="quarter" idx="12"/>
          </p:nvPr>
        </p:nvSpPr>
        <p:spPr/>
        <p:txBody>
          <a:bodyPr/>
          <a:lstStyle/>
          <a:p>
            <a:fld id="{F792316B-E104-664C-929A-C577D225F051}" type="slidenum">
              <a:rPr lang="en-NO" smtClean="0"/>
              <a:t>35</a:t>
            </a:fld>
            <a:endParaRPr lang="en-NO"/>
          </a:p>
        </p:txBody>
      </p:sp>
      <p:pic>
        <p:nvPicPr>
          <p:cNvPr id="13314" name="Picture 2">
            <a:extLst>
              <a:ext uri="{FF2B5EF4-FFF2-40B4-BE49-F238E27FC236}">
                <a16:creationId xmlns:a16="http://schemas.microsoft.com/office/drawing/2014/main" id="{4725AEB4-2A71-E89A-4686-88B33453B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60699"/>
            <a:ext cx="5490978" cy="370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577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ED7B-F364-6D5E-7833-3E8E1A74163F}"/>
              </a:ext>
            </a:extLst>
          </p:cNvPr>
          <p:cNvSpPr>
            <a:spLocks noGrp="1"/>
          </p:cNvSpPr>
          <p:nvPr>
            <p:ph type="title"/>
          </p:nvPr>
        </p:nvSpPr>
        <p:spPr/>
        <p:txBody>
          <a:bodyPr>
            <a:normAutofit/>
          </a:bodyPr>
          <a:lstStyle/>
          <a:p>
            <a:r>
              <a:rPr lang="en-GB" sz="3600" i="1" dirty="0">
                <a:effectLst/>
                <a:latin typeface="Helvetica Neue" panose="02000503000000020004" pitchFamily="2" charset="0"/>
                <a:ea typeface="Helvetica Neue" panose="02000503000000020004" pitchFamily="2" charset="0"/>
                <a:cs typeface="Helvetica Neue" panose="02000503000000020004" pitchFamily="2" charset="0"/>
              </a:rPr>
              <a:t>ARIMA Model Performance Evaluation</a:t>
            </a:r>
            <a:endParaRPr lang="en-NO" sz="36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BAE0EF08-5F75-9609-D346-94CE18504560}"/>
              </a:ext>
            </a:extLst>
          </p:cNvPr>
          <p:cNvSpPr>
            <a:spLocks noGrp="1"/>
          </p:cNvSpPr>
          <p:nvPr>
            <p:ph idx="1"/>
          </p:nvPr>
        </p:nvSpPr>
        <p:spPr>
          <a:xfrm>
            <a:off x="838200" y="1825625"/>
            <a:ext cx="10515600" cy="4553910"/>
          </a:xfrm>
        </p:spPr>
        <p:txBody>
          <a:bodyPr>
            <a:normAutofit fontScale="77500" lnSpcReduction="20000"/>
          </a:bodyPr>
          <a:lstStyle/>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Also other ARIMA models with different orders manually the ARIMA(3,1,3) model evaluated and compared its performance to the ARIMA(0,2,2) model.</a:t>
            </a:r>
          </a:p>
          <a:p>
            <a:pPr algn="l">
              <a:buFont typeface="Arial" panose="020B0604020202020204" pitchFamily="34" charset="0"/>
              <a:buChar char="•"/>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Results: </a:t>
            </a:r>
          </a:p>
          <a:p>
            <a:pPr marL="0" indent="0" algn="l">
              <a:buNone/>
            </a:pP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Model Summary of ARIMA(3,1,3) and performance metrics for both models on training and testing sets.</a:t>
            </a:r>
          </a:p>
          <a:p>
            <a:pPr marL="0" indent="0" algn="l">
              <a:buNone/>
            </a:pPr>
            <a:r>
              <a:rPr lang="en-GB" sz="1800" b="0" i="0" dirty="0">
                <a:effectLst/>
                <a:latin typeface="Helvetica Neue" panose="02000503000000020004" pitchFamily="2" charset="0"/>
                <a:ea typeface="Helvetica Neue" panose="02000503000000020004" pitchFamily="2" charset="0"/>
                <a:cs typeface="Helvetica Neue" panose="02000503000000020004" pitchFamily="2" charset="0"/>
              </a:rPr>
              <a:t>	</a:t>
            </a: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ARIMA(3,1,3): </a:t>
            </a:r>
            <a:r>
              <a:rPr lang="en-GB" sz="1050" dirty="0"/>
              <a:t>MAE: 10330.256 RMSE: 13163.232 MAPE: 28.145</a:t>
            </a:r>
          </a:p>
          <a:p>
            <a:pPr marL="0" indent="0" algn="l">
              <a:buNone/>
            </a:pPr>
            <a:r>
              <a:rPr lang="en-GB" sz="1400" b="0" i="0" dirty="0">
                <a:effectLst/>
                <a:latin typeface="Helvetica Neue" panose="02000503000000020004" pitchFamily="2" charset="0"/>
                <a:ea typeface="Helvetica Neue" panose="02000503000000020004" pitchFamily="2" charset="0"/>
                <a:cs typeface="Helvetica Neue" panose="02000503000000020004" pitchFamily="2" charset="0"/>
              </a:rPr>
              <a:t>	ARIMA(0,2,2): </a:t>
            </a:r>
            <a:r>
              <a:rPr lang="en-GB" sz="1050" dirty="0"/>
              <a:t>MAE: 10417.951 RMSE: 13441.392 MAPE: 27.030</a:t>
            </a:r>
            <a:endParaRPr lang="en-GB" sz="1400" b="0" i="0" dirty="0">
              <a:effectLst/>
              <a:latin typeface="Helvetica Neue" panose="02000503000000020004" pitchFamily="2" charset="0"/>
              <a:ea typeface="Helvetica Neue" panose="02000503000000020004" pitchFamily="2" charset="0"/>
              <a:cs typeface="Helvetica Neue" panose="02000503000000020004" pitchFamily="2" charset="0"/>
            </a:endParaRPr>
          </a:p>
          <a:p>
            <a:r>
              <a:rPr lang="en-NO" sz="1600" dirty="0">
                <a:latin typeface="Helvetica Neue" panose="02000503000000020004" pitchFamily="2" charset="0"/>
                <a:ea typeface="Helvetica Neue" panose="02000503000000020004" pitchFamily="2" charset="0"/>
                <a:cs typeface="Helvetica Neue" panose="02000503000000020004" pitchFamily="2" charset="0"/>
              </a:rPr>
              <a:t>Conclusion:</a:t>
            </a:r>
          </a:p>
          <a:p>
            <a:pPr marL="0" indent="0">
              <a:buNone/>
            </a:pPr>
            <a:r>
              <a:rPr lang="en-NO" sz="1600" dirty="0">
                <a:latin typeface="Helvetica Neue" panose="02000503000000020004" pitchFamily="2" charset="0"/>
                <a:ea typeface="Helvetica Neue" panose="02000503000000020004" pitchFamily="2" charset="0"/>
                <a:cs typeface="Helvetica Neue" panose="02000503000000020004" pitchFamily="2" charset="0"/>
              </a:rPr>
              <a:t>While that the </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MAE and RMSE of the models are similar</a:t>
            </a:r>
          </a:p>
          <a:p>
            <a:pPr marL="0" indent="0">
              <a:buNone/>
            </a:pPr>
            <a:r>
              <a:rPr lang="en-GB" sz="1600" dirty="0">
                <a:latin typeface="Helvetica Neue" panose="02000503000000020004" pitchFamily="2" charset="0"/>
                <a:ea typeface="Helvetica Neue" panose="02000503000000020004" pitchFamily="2" charset="0"/>
                <a:cs typeface="Helvetica Neue" panose="02000503000000020004" pitchFamily="2" charset="0"/>
              </a:rPr>
              <a:t>The ARIMA(0,2,2) has fewer parameters and visually</a:t>
            </a:r>
          </a:p>
          <a:p>
            <a:pPr marL="0" indent="0">
              <a:buNone/>
            </a:pPr>
            <a:r>
              <a:rPr lang="en-GB" sz="1600" dirty="0">
                <a:latin typeface="Helvetica Neue" panose="02000503000000020004" pitchFamily="2" charset="0"/>
                <a:ea typeface="Helvetica Neue" panose="02000503000000020004" pitchFamily="2" charset="0"/>
                <a:cs typeface="Helvetica Neue" panose="02000503000000020004" pitchFamily="2" charset="0"/>
              </a:rPr>
              <a:t>Checking the fit and forecast of this model it could be</a:t>
            </a:r>
          </a:p>
          <a:p>
            <a:pPr marL="0" indent="0">
              <a:buNone/>
            </a:pPr>
            <a:r>
              <a:rPr lang="en-GB" sz="1600" dirty="0">
                <a:latin typeface="Helvetica Neue" panose="02000503000000020004" pitchFamily="2" charset="0"/>
                <a:ea typeface="Helvetica Neue" panose="02000503000000020004" pitchFamily="2" charset="0"/>
                <a:cs typeface="Helvetica Neue" panose="02000503000000020004" pitchFamily="2" charset="0"/>
              </a:rPr>
              <a:t>Observed that this model can not capture the behaviour</a:t>
            </a:r>
          </a:p>
          <a:p>
            <a:pPr marL="0" indent="0">
              <a:buNone/>
            </a:pPr>
            <a:r>
              <a:rPr lang="en-GB" sz="1600" dirty="0">
                <a:latin typeface="Helvetica Neue" panose="02000503000000020004" pitchFamily="2" charset="0"/>
                <a:ea typeface="Helvetica Neue" panose="02000503000000020004" pitchFamily="2" charset="0"/>
                <a:cs typeface="Helvetica Neue" panose="02000503000000020004" pitchFamily="2" charset="0"/>
              </a:rPr>
              <a:t>Of the weekly series and in this case the ARIMA(3,1,3)</a:t>
            </a:r>
          </a:p>
          <a:p>
            <a:pPr marL="0" indent="0">
              <a:buNone/>
            </a:pPr>
            <a:r>
              <a:rPr lang="en-GB" sz="1600" dirty="0">
                <a:latin typeface="Helvetica Neue" panose="02000503000000020004" pitchFamily="2" charset="0"/>
                <a:ea typeface="Helvetica Neue" panose="02000503000000020004" pitchFamily="2" charset="0"/>
                <a:cs typeface="Helvetica Neue" panose="02000503000000020004" pitchFamily="2" charset="0"/>
              </a:rPr>
              <a:t>Is having better results. But MAPE for ARIMA(0,2,2) is </a:t>
            </a:r>
          </a:p>
          <a:p>
            <a:pPr marL="0" indent="0">
              <a:buNone/>
            </a:pPr>
            <a:r>
              <a:rPr lang="en-GB" sz="1600" dirty="0">
                <a:latin typeface="Helvetica Neue" panose="02000503000000020004" pitchFamily="2" charset="0"/>
                <a:ea typeface="Helvetica Neue" panose="02000503000000020004" pitchFamily="2" charset="0"/>
                <a:cs typeface="Helvetica Neue" panose="02000503000000020004" pitchFamily="2" charset="0"/>
              </a:rPr>
              <a:t>lower.</a:t>
            </a:r>
            <a:endParaRPr lang="en-NO"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08C2EC66-C09E-B407-947E-13FDEC465DDC}"/>
              </a:ext>
            </a:extLst>
          </p:cNvPr>
          <p:cNvSpPr>
            <a:spLocks noGrp="1"/>
          </p:cNvSpPr>
          <p:nvPr>
            <p:ph type="sldNum" sz="quarter" idx="12"/>
          </p:nvPr>
        </p:nvSpPr>
        <p:spPr/>
        <p:txBody>
          <a:bodyPr/>
          <a:lstStyle/>
          <a:p>
            <a:fld id="{F792316B-E104-664C-929A-C577D225F051}" type="slidenum">
              <a:rPr lang="en-NO" smtClean="0"/>
              <a:t>36</a:t>
            </a:fld>
            <a:endParaRPr lang="en-NO"/>
          </a:p>
        </p:txBody>
      </p:sp>
      <p:pic>
        <p:nvPicPr>
          <p:cNvPr id="14338" name="Picture 2">
            <a:extLst>
              <a:ext uri="{FF2B5EF4-FFF2-40B4-BE49-F238E27FC236}">
                <a16:creationId xmlns:a16="http://schemas.microsoft.com/office/drawing/2014/main" id="{5DED68A1-3845-81B4-DFA8-9B46EF73A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874860"/>
            <a:ext cx="5278548" cy="314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30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1FCC-19C2-DC8D-321A-F0E44DD7FDB4}"/>
              </a:ext>
            </a:extLst>
          </p:cNvPr>
          <p:cNvSpPr>
            <a:spLocks noGrp="1"/>
          </p:cNvSpPr>
          <p:nvPr>
            <p:ph type="title"/>
          </p:nvPr>
        </p:nvSpPr>
        <p:spPr>
          <a:xfrm>
            <a:off x="838200" y="2766218"/>
            <a:ext cx="10515600" cy="1325563"/>
          </a:xfrm>
        </p:spPr>
        <p:txBody>
          <a:bodyPr>
            <a:normAutofit/>
          </a:bodyPr>
          <a:lstStyle/>
          <a:p>
            <a:pPr algn="ctr"/>
            <a:r>
              <a:rPr lang="en-GB" sz="3600" i="1" dirty="0">
                <a:solidFill>
                  <a:srgbClr val="000000"/>
                </a:solidFill>
                <a:effectLst/>
                <a:latin typeface="Helvetica Neue" panose="02000503000000020004" pitchFamily="2" charset="0"/>
              </a:rPr>
              <a:t>Insights and Recommendations</a:t>
            </a:r>
            <a:endParaRPr lang="en-NO" sz="3600" dirty="0"/>
          </a:p>
        </p:txBody>
      </p:sp>
      <p:sp>
        <p:nvSpPr>
          <p:cNvPr id="3" name="Slide Number Placeholder 2">
            <a:extLst>
              <a:ext uri="{FF2B5EF4-FFF2-40B4-BE49-F238E27FC236}">
                <a16:creationId xmlns:a16="http://schemas.microsoft.com/office/drawing/2014/main" id="{B8BABA5C-C2A8-5598-7F1D-59768316310D}"/>
              </a:ext>
            </a:extLst>
          </p:cNvPr>
          <p:cNvSpPr>
            <a:spLocks noGrp="1"/>
          </p:cNvSpPr>
          <p:nvPr>
            <p:ph type="sldNum" sz="quarter" idx="12"/>
          </p:nvPr>
        </p:nvSpPr>
        <p:spPr/>
        <p:txBody>
          <a:bodyPr/>
          <a:lstStyle/>
          <a:p>
            <a:fld id="{F792316B-E104-664C-929A-C577D225F051}" type="slidenum">
              <a:rPr lang="en-NO" smtClean="0"/>
              <a:t>37</a:t>
            </a:fld>
            <a:endParaRPr lang="en-NO"/>
          </a:p>
        </p:txBody>
      </p:sp>
    </p:spTree>
    <p:extLst>
      <p:ext uri="{BB962C8B-B14F-4D97-AF65-F5344CB8AC3E}">
        <p14:creationId xmlns:p14="http://schemas.microsoft.com/office/powerpoint/2010/main" val="549845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F71FC1-BA2E-DB78-7F51-28C18F77FA35}"/>
              </a:ext>
            </a:extLst>
          </p:cNvPr>
          <p:cNvSpPr>
            <a:spLocks noGrp="1"/>
          </p:cNvSpPr>
          <p:nvPr>
            <p:ph idx="1"/>
          </p:nvPr>
        </p:nvSpPr>
        <p:spPr>
          <a:xfrm>
            <a:off x="733646" y="893135"/>
            <a:ext cx="10535093" cy="5549642"/>
          </a:xfrm>
        </p:spPr>
        <p:txBody>
          <a:bodyPr>
            <a:normAutofit fontScale="92500" lnSpcReduction="10000"/>
          </a:bodyPr>
          <a:lstStyle/>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Product Sales in Various Regions: The UK accounts for approximately 92% of all sales. Other significant markets include the Netherlands, Ireland, Germany, France, and Australia. To further boost sales, the company should consider strengthening its marketing strategies in these areas.</a:t>
            </a:r>
          </a:p>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Product Focus: The 'Regency </a:t>
            </a:r>
            <a:r>
              <a:rPr lang="en-GB"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cakestand</a:t>
            </a: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3 tier' is a top-performing product in both the UK and other countries. The company could consider running special promotions or deals on this product to encourage further sales. Additionally, understanding why this product is so popular could help in the development of future products.</a:t>
            </a:r>
          </a:p>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Sales Fluctuations: There are noticeable fluctuations in the weekly sales data, with sales dipping to zero in early 2011, likely due to the store closure. The company may want to consider alternative strategies during these periods, such as online sales or pre-holiday promotions.</a:t>
            </a:r>
          </a:p>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Addressing Negative Values and Outliers: There are negative values and outliers in both 'Quantity' and '</a:t>
            </a:r>
            <a:r>
              <a:rPr lang="en-GB" sz="1400" b="0" i="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data that may distort the analysis. These anomalies may be a result of transactions being cancelled or due to bad debts. It's recommended to investigate these anomalies further to understand their root cause and take appropriate action to minimize their occurrence in the future.</a:t>
            </a:r>
          </a:p>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Price Analysis Over Time: The analysis reveals a trend in unit prices over time. This insight can be used to predict future sales and develop pricing strategies. For example, the company might want to investigate the cause of price fluctuations to further optimize pricing.</a:t>
            </a:r>
          </a:p>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Inventory Management: For example, ensuring that the top 15 products with the highest sales are always stocked can help increase the overall sales performance.</a:t>
            </a:r>
          </a:p>
          <a:p>
            <a:pPr algn="l">
              <a:buFont typeface="+mj-lt"/>
              <a:buAutoNum type="arabicPeriod"/>
            </a:pPr>
            <a:r>
              <a:rPr lang="en-GB" sz="14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Product Variety: While focusing on top-performing products, it's also important not to ignore the lowest-selling products. Sometimes, it's the variety of products that attract more customers. Strategies can be developed to increase their sales, like bundling them with top-selling products.</a:t>
            </a:r>
          </a:p>
        </p:txBody>
      </p:sp>
      <p:sp>
        <p:nvSpPr>
          <p:cNvPr id="4" name="Slide Number Placeholder 3">
            <a:extLst>
              <a:ext uri="{FF2B5EF4-FFF2-40B4-BE49-F238E27FC236}">
                <a16:creationId xmlns:a16="http://schemas.microsoft.com/office/drawing/2014/main" id="{3297D600-3FF2-1C73-42B3-6967047E3AD8}"/>
              </a:ext>
            </a:extLst>
          </p:cNvPr>
          <p:cNvSpPr>
            <a:spLocks noGrp="1"/>
          </p:cNvSpPr>
          <p:nvPr>
            <p:ph type="sldNum" sz="quarter" idx="12"/>
          </p:nvPr>
        </p:nvSpPr>
        <p:spPr/>
        <p:txBody>
          <a:bodyPr/>
          <a:lstStyle/>
          <a:p>
            <a:fld id="{F792316B-E104-664C-929A-C577D225F051}" type="slidenum">
              <a:rPr lang="en-NO" smtClean="0"/>
              <a:t>38</a:t>
            </a:fld>
            <a:endParaRPr lang="en-NO"/>
          </a:p>
        </p:txBody>
      </p:sp>
    </p:spTree>
    <p:extLst>
      <p:ext uri="{BB962C8B-B14F-4D97-AF65-F5344CB8AC3E}">
        <p14:creationId xmlns:p14="http://schemas.microsoft.com/office/powerpoint/2010/main" val="3568687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DBBF-9A1A-41BA-62C7-6D7433746A8B}"/>
              </a:ext>
            </a:extLst>
          </p:cNvPr>
          <p:cNvSpPr>
            <a:spLocks noGrp="1"/>
          </p:cNvSpPr>
          <p:nvPr>
            <p:ph type="title"/>
          </p:nvPr>
        </p:nvSpPr>
        <p:spPr>
          <a:xfrm>
            <a:off x="838200" y="2766218"/>
            <a:ext cx="10515600" cy="1325563"/>
          </a:xfrm>
        </p:spPr>
        <p:txBody>
          <a:bodyPr/>
          <a:lstStyle/>
          <a:p>
            <a:pPr algn="ctr"/>
            <a:r>
              <a:rPr lang="en-NO" i="1" dirty="0"/>
              <a:t>Conclusion</a:t>
            </a:r>
          </a:p>
        </p:txBody>
      </p:sp>
      <p:sp>
        <p:nvSpPr>
          <p:cNvPr id="3" name="Slide Number Placeholder 2">
            <a:extLst>
              <a:ext uri="{FF2B5EF4-FFF2-40B4-BE49-F238E27FC236}">
                <a16:creationId xmlns:a16="http://schemas.microsoft.com/office/drawing/2014/main" id="{0370EDE7-6CE9-B8F2-8AF1-F0B4DFE0375E}"/>
              </a:ext>
            </a:extLst>
          </p:cNvPr>
          <p:cNvSpPr>
            <a:spLocks noGrp="1"/>
          </p:cNvSpPr>
          <p:nvPr>
            <p:ph type="sldNum" sz="quarter" idx="12"/>
          </p:nvPr>
        </p:nvSpPr>
        <p:spPr/>
        <p:txBody>
          <a:bodyPr/>
          <a:lstStyle/>
          <a:p>
            <a:fld id="{F792316B-E104-664C-929A-C577D225F051}" type="slidenum">
              <a:rPr lang="en-NO" smtClean="0"/>
              <a:t>39</a:t>
            </a:fld>
            <a:endParaRPr lang="en-NO"/>
          </a:p>
        </p:txBody>
      </p:sp>
    </p:spTree>
    <p:extLst>
      <p:ext uri="{BB962C8B-B14F-4D97-AF65-F5344CB8AC3E}">
        <p14:creationId xmlns:p14="http://schemas.microsoft.com/office/powerpoint/2010/main" val="41094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261D-3752-B44C-C951-6778BFAA9C1E}"/>
              </a:ext>
            </a:extLst>
          </p:cNvPr>
          <p:cNvSpPr>
            <a:spLocks noGrp="1"/>
          </p:cNvSpPr>
          <p:nvPr>
            <p:ph type="title"/>
          </p:nvPr>
        </p:nvSpPr>
        <p:spPr>
          <a:xfrm>
            <a:off x="720310" y="908872"/>
            <a:ext cx="9603275" cy="1049235"/>
          </a:xfrm>
        </p:spPr>
        <p:txBody>
          <a:bodyPr/>
          <a:lstStyle/>
          <a:p>
            <a:r>
              <a:rPr lang="en-GB" sz="4400" i="1" dirty="0">
                <a:solidFill>
                  <a:srgbClr val="000000"/>
                </a:solidFill>
                <a:effectLst/>
                <a:latin typeface="Helvetica Neue" panose="02000503000000020004" pitchFamily="2" charset="0"/>
              </a:rPr>
              <a:t>Introduction</a:t>
            </a:r>
            <a:endParaRPr lang="en-NO" dirty="0"/>
          </a:p>
        </p:txBody>
      </p:sp>
      <p:sp>
        <p:nvSpPr>
          <p:cNvPr id="3" name="Content Placeholder 2">
            <a:extLst>
              <a:ext uri="{FF2B5EF4-FFF2-40B4-BE49-F238E27FC236}">
                <a16:creationId xmlns:a16="http://schemas.microsoft.com/office/drawing/2014/main" id="{89778BF3-E5EE-46D2-3898-F4976816290B}"/>
              </a:ext>
            </a:extLst>
          </p:cNvPr>
          <p:cNvSpPr>
            <a:spLocks noGrp="1"/>
          </p:cNvSpPr>
          <p:nvPr>
            <p:ph idx="1"/>
          </p:nvPr>
        </p:nvSpPr>
        <p:spPr>
          <a:xfrm>
            <a:off x="627910" y="1690688"/>
            <a:ext cx="10515600" cy="4635684"/>
          </a:xfrm>
        </p:spPr>
        <p:txBody>
          <a:bodyPr>
            <a:normAutofit/>
          </a:bodyPr>
          <a:lstStyle/>
          <a:p>
            <a:r>
              <a:rPr lang="en-NO" dirty="0">
                <a:latin typeface="Helvetica Neue" panose="02000503000000020004" pitchFamily="2" charset="0"/>
                <a:ea typeface="Helvetica Neue" panose="02000503000000020004" pitchFamily="2" charset="0"/>
                <a:cs typeface="Helvetica Neue" panose="02000503000000020004" pitchFamily="2" charset="0"/>
              </a:rPr>
              <a:t>Project Objective:</a:t>
            </a:r>
          </a:p>
          <a:p>
            <a:pPr marL="0" indent="0">
              <a:buNone/>
            </a:pPr>
            <a:r>
              <a:rPr lang="en-GB" sz="1600" i="1" dirty="0">
                <a:latin typeface="Helvetica Neue" panose="02000503000000020004" pitchFamily="2" charset="0"/>
                <a:ea typeface="Helvetica Neue" panose="02000503000000020004" pitchFamily="2" charset="0"/>
                <a:cs typeface="Helvetica Neue" panose="02000503000000020004" pitchFamily="2" charset="0"/>
              </a:rPr>
              <a:t>Conducted comprehensive analysis of the Online Retail dataset.</a:t>
            </a:r>
          </a:p>
          <a:p>
            <a:pPr marL="0" indent="0">
              <a:buNone/>
            </a:pPr>
            <a:r>
              <a:rPr lang="en-GB" sz="1600" i="1" dirty="0">
                <a:latin typeface="Helvetica Neue" panose="02000503000000020004" pitchFamily="2" charset="0"/>
                <a:ea typeface="Helvetica Neue" panose="02000503000000020004" pitchFamily="2" charset="0"/>
                <a:cs typeface="Helvetica Neue" panose="02000503000000020004" pitchFamily="2" charset="0"/>
              </a:rPr>
              <a:t>Identified patterns and insights through exploratory data analysis.</a:t>
            </a:r>
          </a:p>
          <a:p>
            <a:pPr marL="0" indent="0">
              <a:buNone/>
            </a:pPr>
            <a:r>
              <a:rPr lang="en-GB" sz="1600" i="1" dirty="0">
                <a:latin typeface="Helvetica Neue" panose="02000503000000020004" pitchFamily="2" charset="0"/>
                <a:ea typeface="Helvetica Neue" panose="02000503000000020004" pitchFamily="2" charset="0"/>
                <a:cs typeface="Helvetica Neue" panose="02000503000000020004" pitchFamily="2" charset="0"/>
              </a:rPr>
              <a:t>Created informative data visualizations to aid understanding.</a:t>
            </a:r>
          </a:p>
          <a:p>
            <a:pPr marL="0" indent="0">
              <a:buNone/>
            </a:pPr>
            <a:r>
              <a:rPr lang="en-GB" sz="1600" i="1" dirty="0">
                <a:latin typeface="Helvetica Neue" panose="02000503000000020004" pitchFamily="2" charset="0"/>
                <a:ea typeface="Helvetica Neue" panose="02000503000000020004" pitchFamily="2" charset="0"/>
                <a:cs typeface="Helvetica Neue" panose="02000503000000020004" pitchFamily="2" charset="0"/>
              </a:rPr>
              <a:t>Developed a predictive model for six-month sales forecasting.</a:t>
            </a:r>
          </a:p>
          <a:p>
            <a:pPr marL="0" indent="0">
              <a:buNone/>
            </a:pPr>
            <a:r>
              <a:rPr lang="en-GB" sz="1600" i="1" dirty="0">
                <a:latin typeface="Helvetica Neue" panose="02000503000000020004" pitchFamily="2" charset="0"/>
                <a:ea typeface="Helvetica Neue" panose="02000503000000020004" pitchFamily="2" charset="0"/>
                <a:cs typeface="Helvetica Neue" panose="02000503000000020004" pitchFamily="2" charset="0"/>
              </a:rPr>
              <a:t>Generated actionable insights and recommendations for potential sales performance enhancement.</a:t>
            </a:r>
            <a:endParaRPr lang="en-NO" sz="1600" i="1" dirty="0">
              <a:latin typeface="Helvetica Neue" panose="02000503000000020004" pitchFamily="2" charset="0"/>
              <a:ea typeface="Helvetica Neue" panose="02000503000000020004" pitchFamily="2" charset="0"/>
              <a:cs typeface="Helvetica Neue" panose="02000503000000020004" pitchFamily="2" charset="0"/>
            </a:endParaRPr>
          </a:p>
          <a:p>
            <a:r>
              <a:rPr lang="en-NO" dirty="0">
                <a:latin typeface="Helvetica Neue" panose="02000503000000020004" pitchFamily="2" charset="0"/>
                <a:ea typeface="Helvetica Neue" panose="02000503000000020004" pitchFamily="2" charset="0"/>
                <a:cs typeface="Helvetica Neue" panose="02000503000000020004" pitchFamily="2" charset="0"/>
              </a:rPr>
              <a:t>Data Overview:</a:t>
            </a:r>
          </a:p>
          <a:p>
            <a:pPr algn="l">
              <a:buFont typeface="Arial" panose="020B0604020202020204" pitchFamily="34" charset="0"/>
              <a:buChar char="•"/>
            </a:pP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The dataset sourced from the UCI Machine Learning Repository comprises information regarding various retail transactions.</a:t>
            </a:r>
          </a:p>
          <a:p>
            <a:pPr algn="l">
              <a:buFont typeface="Arial" panose="020B0604020202020204" pitchFamily="34" charset="0"/>
              <a:buChar char="•"/>
            </a:pPr>
            <a:r>
              <a:rPr lang="en-GB" sz="1600" i="1" dirty="0">
                <a:latin typeface="Helvetica Neue" panose="02000503000000020004" pitchFamily="2" charset="0"/>
                <a:ea typeface="Helvetica Neue" panose="02000503000000020004" pitchFamily="2" charset="0"/>
                <a:cs typeface="Helvetica Neue" panose="02000503000000020004" pitchFamily="2" charset="0"/>
              </a:rPr>
              <a:t>V</a:t>
            </a: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ariables include </a:t>
            </a:r>
            <a:r>
              <a:rPr lang="en-GB" sz="1600" b="0" i="1" dirty="0" err="1">
                <a:effectLst/>
                <a:latin typeface="Helvetica Neue" panose="02000503000000020004" pitchFamily="2" charset="0"/>
                <a:ea typeface="Helvetica Neue" panose="02000503000000020004" pitchFamily="2" charset="0"/>
                <a:cs typeface="Helvetica Neue" panose="02000503000000020004" pitchFamily="2" charset="0"/>
              </a:rPr>
              <a:t>InvoiceNo</a:t>
            </a: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 </a:t>
            </a:r>
            <a:r>
              <a:rPr lang="en-GB" sz="1600" b="0" i="1" dirty="0" err="1">
                <a:effectLst/>
                <a:latin typeface="Helvetica Neue" panose="02000503000000020004" pitchFamily="2" charset="0"/>
                <a:ea typeface="Helvetica Neue" panose="02000503000000020004" pitchFamily="2" charset="0"/>
                <a:cs typeface="Helvetica Neue" panose="02000503000000020004" pitchFamily="2" charset="0"/>
              </a:rPr>
              <a:t>StockCode</a:t>
            </a: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 Description, Quantity, </a:t>
            </a:r>
            <a:r>
              <a:rPr lang="en-GB" sz="1600" b="0" i="1" dirty="0" err="1">
                <a:effectLst/>
                <a:latin typeface="Helvetica Neue" panose="02000503000000020004" pitchFamily="2" charset="0"/>
                <a:ea typeface="Helvetica Neue" panose="02000503000000020004" pitchFamily="2" charset="0"/>
                <a:cs typeface="Helvetica Neue" panose="02000503000000020004" pitchFamily="2" charset="0"/>
              </a:rPr>
              <a:t>InvoiceDate</a:t>
            </a: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 </a:t>
            </a:r>
            <a:r>
              <a:rPr lang="en-GB" sz="1600" b="0" i="1" dirty="0" err="1">
                <a:effectLst/>
                <a:latin typeface="Helvetica Neue" panose="02000503000000020004" pitchFamily="2" charset="0"/>
                <a:ea typeface="Helvetica Neue" panose="02000503000000020004" pitchFamily="2" charset="0"/>
                <a:cs typeface="Helvetica Neue" panose="02000503000000020004" pitchFamily="2" charset="0"/>
              </a:rPr>
              <a:t>UnitPrice</a:t>
            </a: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 </a:t>
            </a:r>
            <a:r>
              <a:rPr lang="en-GB" sz="1600" b="0" i="1" dirty="0" err="1">
                <a:effectLst/>
                <a:latin typeface="Helvetica Neue" panose="02000503000000020004" pitchFamily="2" charset="0"/>
                <a:ea typeface="Helvetica Neue" panose="02000503000000020004" pitchFamily="2" charset="0"/>
                <a:cs typeface="Helvetica Neue" panose="02000503000000020004" pitchFamily="2" charset="0"/>
              </a:rPr>
              <a:t>CustomerID</a:t>
            </a:r>
            <a:r>
              <a:rPr lang="en-GB" sz="1600" b="0" i="1" dirty="0">
                <a:effectLst/>
                <a:latin typeface="Helvetica Neue" panose="02000503000000020004" pitchFamily="2" charset="0"/>
                <a:ea typeface="Helvetica Neue" panose="02000503000000020004" pitchFamily="2" charset="0"/>
                <a:cs typeface="Helvetica Neue" panose="02000503000000020004" pitchFamily="2" charset="0"/>
              </a:rPr>
              <a:t>, and Country.</a:t>
            </a:r>
          </a:p>
        </p:txBody>
      </p:sp>
      <p:sp>
        <p:nvSpPr>
          <p:cNvPr id="5" name="Slide Number Placeholder 4">
            <a:extLst>
              <a:ext uri="{FF2B5EF4-FFF2-40B4-BE49-F238E27FC236}">
                <a16:creationId xmlns:a16="http://schemas.microsoft.com/office/drawing/2014/main" id="{83FBB9B7-C5BF-0471-537D-A8639BCAA2FC}"/>
              </a:ext>
            </a:extLst>
          </p:cNvPr>
          <p:cNvSpPr>
            <a:spLocks noGrp="1"/>
          </p:cNvSpPr>
          <p:nvPr>
            <p:ph type="sldNum" sz="quarter" idx="12"/>
          </p:nvPr>
        </p:nvSpPr>
        <p:spPr/>
        <p:txBody>
          <a:bodyPr/>
          <a:lstStyle/>
          <a:p>
            <a:fld id="{F792316B-E104-664C-929A-C577D225F051}" type="slidenum">
              <a:rPr lang="en-NO" smtClean="0"/>
              <a:t>4</a:t>
            </a:fld>
            <a:endParaRPr lang="en-NO"/>
          </a:p>
        </p:txBody>
      </p:sp>
      <p:pic>
        <p:nvPicPr>
          <p:cNvPr id="1028" name="Picture 4" descr="How Data Centers and the Retail Industry Affect Each Other">
            <a:extLst>
              <a:ext uri="{FF2B5EF4-FFF2-40B4-BE49-F238E27FC236}">
                <a16:creationId xmlns:a16="http://schemas.microsoft.com/office/drawing/2014/main" id="{3D92DB8C-0E60-56EE-1FCD-D734122A0134}"/>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sharpenSoften amount="-5000"/>
                    </a14:imgEffect>
                    <a14:imgEffect>
                      <a14:colorTemperature colorTemp="5860"/>
                    </a14:imgEffect>
                    <a14:imgEffect>
                      <a14:saturation sat="114000"/>
                    </a14:imgEffect>
                  </a14:imgLayer>
                </a14:imgProps>
              </a:ext>
              <a:ext uri="{28A0092B-C50C-407E-A947-70E740481C1C}">
                <a14:useLocalDpi xmlns:a14="http://schemas.microsoft.com/office/drawing/2010/main" val="0"/>
              </a:ext>
            </a:extLst>
          </a:blip>
          <a:srcRect/>
          <a:stretch>
            <a:fillRect/>
          </a:stretch>
        </p:blipFill>
        <p:spPr bwMode="auto">
          <a:xfrm>
            <a:off x="7375452" y="0"/>
            <a:ext cx="4816548" cy="3211032"/>
          </a:xfrm>
          <a:prstGeom prst="rect">
            <a:avLst/>
          </a:prstGeom>
          <a:pattFill prst="pct70">
            <a:fgClr>
              <a:schemeClr val="accent1"/>
            </a:fgClr>
            <a:bgClr>
              <a:schemeClr val="bg1"/>
            </a:bgClr>
          </a:pattFill>
          <a:ln>
            <a:solidFill>
              <a:schemeClr val="accent1"/>
            </a:solidFill>
          </a:ln>
          <a:effectLst>
            <a:outerShdw blurRad="625527" dir="8100000" algn="ctr" rotWithShape="0">
              <a:srgbClr val="000000">
                <a:alpha val="81960"/>
              </a:srgbClr>
            </a:outerShdw>
          </a:effectLst>
        </p:spPr>
      </p:pic>
      <p:pic>
        <p:nvPicPr>
          <p:cNvPr id="4" name="Picture 3">
            <a:extLst>
              <a:ext uri="{FF2B5EF4-FFF2-40B4-BE49-F238E27FC236}">
                <a16:creationId xmlns:a16="http://schemas.microsoft.com/office/drawing/2014/main" id="{C67E2E06-D77E-287F-ABFF-DB71BAAE7D3A}"/>
              </a:ext>
            </a:extLst>
          </p:cNvPr>
          <p:cNvPicPr>
            <a:picLocks noChangeAspect="1"/>
          </p:cNvPicPr>
          <p:nvPr/>
        </p:nvPicPr>
        <p:blipFill>
          <a:blip r:embed="rId4"/>
          <a:stretch>
            <a:fillRect/>
          </a:stretch>
        </p:blipFill>
        <p:spPr>
          <a:xfrm>
            <a:off x="8548390" y="4221393"/>
            <a:ext cx="2028145" cy="680327"/>
          </a:xfrm>
          <a:prstGeom prst="rect">
            <a:avLst/>
          </a:prstGeom>
        </p:spPr>
      </p:pic>
    </p:spTree>
    <p:extLst>
      <p:ext uri="{BB962C8B-B14F-4D97-AF65-F5344CB8AC3E}">
        <p14:creationId xmlns:p14="http://schemas.microsoft.com/office/powerpoint/2010/main" val="1505194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671A0-F712-B27C-143F-46EFCDBF301F}"/>
              </a:ext>
            </a:extLst>
          </p:cNvPr>
          <p:cNvSpPr>
            <a:spLocks noGrp="1"/>
          </p:cNvSpPr>
          <p:nvPr>
            <p:ph idx="1"/>
          </p:nvPr>
        </p:nvSpPr>
        <p:spPr>
          <a:xfrm>
            <a:off x="838200" y="1052624"/>
            <a:ext cx="10515600" cy="5549642"/>
          </a:xfrm>
        </p:spPr>
        <p:txBody>
          <a:bodyPr>
            <a:normAutofit fontScale="85000" lnSpcReduction="10000"/>
          </a:bodyPr>
          <a:lstStyle/>
          <a:p>
            <a:pPr algn="l">
              <a:buFont typeface="+mj-lt"/>
              <a:buAutoNum type="arabicPeriod"/>
            </a:pPr>
            <a:r>
              <a:rPr lang="en-GB" sz="1800" i="0" dirty="0">
                <a:effectLst/>
                <a:latin typeface="Helvetica Neue" panose="02000503000000020004" pitchFamily="2" charset="0"/>
                <a:ea typeface="Helvetica Neue" panose="02000503000000020004" pitchFamily="2" charset="0"/>
                <a:cs typeface="Helvetica Neue" panose="02000503000000020004" pitchFamily="2" charset="0"/>
              </a:rPr>
              <a:t>Project Summary: </a:t>
            </a:r>
          </a:p>
          <a:p>
            <a:pPr marL="457200" lvl="1" indent="0">
              <a:buNone/>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Our detailed analysis of online retail sales data revealed significant trends and patterns that can be used to optimize sales performance.</a:t>
            </a:r>
          </a:p>
          <a:p>
            <a:pPr algn="l">
              <a:buFont typeface="+mj-lt"/>
              <a:buAutoNum type="arabicPeriod"/>
            </a:pPr>
            <a:r>
              <a:rPr lang="en-GB" sz="1800" i="0" dirty="0">
                <a:effectLst/>
                <a:latin typeface="Helvetica Neue" panose="02000503000000020004" pitchFamily="2" charset="0"/>
                <a:ea typeface="Helvetica Neue" panose="02000503000000020004" pitchFamily="2" charset="0"/>
                <a:cs typeface="Helvetica Neue" panose="02000503000000020004" pitchFamily="2" charset="0"/>
              </a:rPr>
              <a:t>Key Findings: </a:t>
            </a:r>
          </a:p>
          <a:p>
            <a:pPr marL="457200" lvl="1" indent="0">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I</a:t>
            </a: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dentified seasonal sales peaks, country-based sales concentration, varying product category performances.</a:t>
            </a:r>
          </a:p>
          <a:p>
            <a:pPr algn="l">
              <a:buFont typeface="+mj-lt"/>
              <a:buAutoNum type="arabicPeriod"/>
            </a:pPr>
            <a:r>
              <a:rPr lang="en-GB" sz="1800" i="0" dirty="0">
                <a:effectLst/>
                <a:latin typeface="Helvetica Neue" panose="02000503000000020004" pitchFamily="2" charset="0"/>
                <a:ea typeface="Helvetica Neue" panose="02000503000000020004" pitchFamily="2" charset="0"/>
                <a:cs typeface="Helvetica Neue" panose="02000503000000020004" pitchFamily="2" charset="0"/>
              </a:rPr>
              <a:t>Recommendations Recap: </a:t>
            </a:r>
          </a:p>
          <a:p>
            <a:pPr marL="457200" lvl="1" indent="0">
              <a:buNone/>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Based on the findings, I recommended strategies such as intensifying seasonal marketing, investing more in high-performing product categories, enhancing customer loyalty programs.</a:t>
            </a:r>
          </a:p>
          <a:p>
            <a:pPr algn="l">
              <a:buFont typeface="+mj-lt"/>
              <a:buAutoNum type="arabicPeriod"/>
            </a:pPr>
            <a:r>
              <a:rPr lang="en-GB" sz="1800" i="0" dirty="0">
                <a:effectLst/>
                <a:latin typeface="Helvetica Neue" panose="02000503000000020004" pitchFamily="2" charset="0"/>
                <a:ea typeface="Helvetica Neue" panose="02000503000000020004" pitchFamily="2" charset="0"/>
                <a:cs typeface="Helvetica Neue" panose="02000503000000020004" pitchFamily="2" charset="0"/>
              </a:rPr>
              <a:t>Next Steps: </a:t>
            </a:r>
          </a:p>
          <a:p>
            <a:pPr marL="457200" lvl="1" indent="0">
              <a:buNone/>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 Future work should focus on implementing these recommendations and monitoring their impact on sales. Further analysis could also be conducted to delve deeper into poorly performing product categories and strategies to boost sales in countries currently having low sales.</a:t>
            </a:r>
          </a:p>
          <a:p>
            <a:pPr marL="457200" lvl="1" indent="0">
              <a:buNone/>
            </a:pPr>
            <a:r>
              <a:rPr lang="en-GB" sz="1400" i="0" dirty="0">
                <a:effectLst/>
                <a:latin typeface="Helvetica Neue" panose="02000503000000020004" pitchFamily="2" charset="0"/>
                <a:ea typeface="Helvetica Neue" panose="02000503000000020004" pitchFamily="2" charset="0"/>
                <a:cs typeface="Helvetica Neue" panose="02000503000000020004" pitchFamily="2" charset="0"/>
              </a:rPr>
              <a:t>- And using other Time-Series models which may have better performance on this kind of series with strange behaviours through time.</a:t>
            </a:r>
          </a:p>
          <a:p>
            <a:pPr marL="0" indent="0">
              <a:buNone/>
            </a:pPr>
            <a:endParaRPr lang="en-NO"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NO"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NO"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NO"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None/>
            </a:pPr>
            <a:r>
              <a:rPr lang="en-NO" sz="1800" dirty="0">
                <a:latin typeface="Helvetica Neue" panose="02000503000000020004" pitchFamily="2" charset="0"/>
                <a:ea typeface="Helvetica Neue" panose="02000503000000020004" pitchFamily="2" charset="0"/>
                <a:cs typeface="Helvetica Neue" panose="02000503000000020004" pitchFamily="2" charset="0"/>
              </a:rPr>
              <a:t>The End</a:t>
            </a:r>
          </a:p>
        </p:txBody>
      </p:sp>
      <p:sp>
        <p:nvSpPr>
          <p:cNvPr id="4" name="Slide Number Placeholder 3">
            <a:extLst>
              <a:ext uri="{FF2B5EF4-FFF2-40B4-BE49-F238E27FC236}">
                <a16:creationId xmlns:a16="http://schemas.microsoft.com/office/drawing/2014/main" id="{740B9D28-47BB-0BC6-CCFD-4D1E82F47E70}"/>
              </a:ext>
            </a:extLst>
          </p:cNvPr>
          <p:cNvSpPr>
            <a:spLocks noGrp="1"/>
          </p:cNvSpPr>
          <p:nvPr>
            <p:ph type="sldNum" sz="quarter" idx="12"/>
          </p:nvPr>
        </p:nvSpPr>
        <p:spPr/>
        <p:txBody>
          <a:bodyPr/>
          <a:lstStyle/>
          <a:p>
            <a:fld id="{F792316B-E104-664C-929A-C577D225F051}" type="slidenum">
              <a:rPr lang="en-NO" smtClean="0"/>
              <a:t>40</a:t>
            </a:fld>
            <a:endParaRPr lang="en-NO"/>
          </a:p>
        </p:txBody>
      </p:sp>
    </p:spTree>
    <p:extLst>
      <p:ext uri="{BB962C8B-B14F-4D97-AF65-F5344CB8AC3E}">
        <p14:creationId xmlns:p14="http://schemas.microsoft.com/office/powerpoint/2010/main" val="72277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BD22-B85F-6C8B-97F9-C2C1FFED8CDE}"/>
              </a:ext>
            </a:extLst>
          </p:cNvPr>
          <p:cNvSpPr>
            <a:spLocks noGrp="1"/>
          </p:cNvSpPr>
          <p:nvPr>
            <p:ph type="title"/>
          </p:nvPr>
        </p:nvSpPr>
        <p:spPr>
          <a:xfrm>
            <a:off x="838200" y="2766218"/>
            <a:ext cx="10515600" cy="1325563"/>
          </a:xfrm>
        </p:spPr>
        <p:txBody>
          <a:bodyPr/>
          <a:lstStyle/>
          <a:p>
            <a:pPr algn="ctr"/>
            <a:r>
              <a:rPr lang="en-GB" sz="4400" i="1" dirty="0">
                <a:solidFill>
                  <a:srgbClr val="000000"/>
                </a:solidFill>
                <a:effectLst/>
                <a:latin typeface="Helvetica Neue" panose="02000503000000020004" pitchFamily="2" charset="0"/>
              </a:rPr>
              <a:t>Data Cleaning and Exploration</a:t>
            </a:r>
            <a:endParaRPr lang="en-NO" dirty="0"/>
          </a:p>
        </p:txBody>
      </p:sp>
      <p:sp>
        <p:nvSpPr>
          <p:cNvPr id="3" name="Slide Number Placeholder 2">
            <a:extLst>
              <a:ext uri="{FF2B5EF4-FFF2-40B4-BE49-F238E27FC236}">
                <a16:creationId xmlns:a16="http://schemas.microsoft.com/office/drawing/2014/main" id="{FF1EAF57-8123-DF42-E231-98353B881018}"/>
              </a:ext>
            </a:extLst>
          </p:cNvPr>
          <p:cNvSpPr>
            <a:spLocks noGrp="1"/>
          </p:cNvSpPr>
          <p:nvPr>
            <p:ph type="sldNum" sz="quarter" idx="12"/>
          </p:nvPr>
        </p:nvSpPr>
        <p:spPr/>
        <p:txBody>
          <a:bodyPr/>
          <a:lstStyle/>
          <a:p>
            <a:fld id="{F792316B-E104-664C-929A-C577D225F051}" type="slidenum">
              <a:rPr lang="en-NO" smtClean="0"/>
              <a:t>5</a:t>
            </a:fld>
            <a:endParaRPr lang="en-NO"/>
          </a:p>
        </p:txBody>
      </p:sp>
    </p:spTree>
    <p:extLst>
      <p:ext uri="{BB962C8B-B14F-4D97-AF65-F5344CB8AC3E}">
        <p14:creationId xmlns:p14="http://schemas.microsoft.com/office/powerpoint/2010/main" val="355917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279E-4533-4B51-DC21-EA48D4A1C37F}"/>
              </a:ext>
            </a:extLst>
          </p:cNvPr>
          <p:cNvSpPr>
            <a:spLocks noGrp="1"/>
          </p:cNvSpPr>
          <p:nvPr>
            <p:ph type="title"/>
          </p:nvPr>
        </p:nvSpPr>
        <p:spPr>
          <a:xfrm>
            <a:off x="839788" y="188912"/>
            <a:ext cx="3932237" cy="1600200"/>
          </a:xfrm>
        </p:spPr>
        <p:txBody>
          <a:bodyPr/>
          <a:lstStyle/>
          <a:p>
            <a:r>
              <a:rPr lang="en-NO" i="1" dirty="0">
                <a:latin typeface="Helvetica Neue" panose="02000503000000020004" pitchFamily="2" charset="0"/>
                <a:ea typeface="Helvetica Neue" panose="02000503000000020004" pitchFamily="2" charset="0"/>
                <a:cs typeface="Helvetica Neue" panose="02000503000000020004" pitchFamily="2" charset="0"/>
              </a:rPr>
              <a:t>Variables</a:t>
            </a:r>
          </a:p>
        </p:txBody>
      </p:sp>
      <p:pic>
        <p:nvPicPr>
          <p:cNvPr id="5" name="Content Placeholder 4">
            <a:extLst>
              <a:ext uri="{FF2B5EF4-FFF2-40B4-BE49-F238E27FC236}">
                <a16:creationId xmlns:a16="http://schemas.microsoft.com/office/drawing/2014/main" id="{E8D89616-1CB4-0148-251B-41082E029AFD}"/>
              </a:ext>
            </a:extLst>
          </p:cNvPr>
          <p:cNvPicPr>
            <a:picLocks noGrp="1" noChangeAspect="1"/>
          </p:cNvPicPr>
          <p:nvPr>
            <p:ph idx="1"/>
          </p:nvPr>
        </p:nvPicPr>
        <p:blipFill>
          <a:blip r:embed="rId2"/>
          <a:stretch>
            <a:fillRect/>
          </a:stretch>
        </p:blipFill>
        <p:spPr>
          <a:xfrm>
            <a:off x="4772025" y="1789112"/>
            <a:ext cx="7230813" cy="1754371"/>
          </a:xfrm>
          <a:prstGeom prst="rect">
            <a:avLst/>
          </a:prstGeom>
        </p:spPr>
      </p:pic>
      <p:sp>
        <p:nvSpPr>
          <p:cNvPr id="4" name="Text Placeholder 3">
            <a:extLst>
              <a:ext uri="{FF2B5EF4-FFF2-40B4-BE49-F238E27FC236}">
                <a16:creationId xmlns:a16="http://schemas.microsoft.com/office/drawing/2014/main" id="{60F3DE02-D4EA-E558-4367-178CC75203DA}"/>
              </a:ext>
            </a:extLst>
          </p:cNvPr>
          <p:cNvSpPr>
            <a:spLocks noGrp="1"/>
          </p:cNvSpPr>
          <p:nvPr>
            <p:ph type="body" sz="half" idx="2"/>
          </p:nvPr>
        </p:nvSpPr>
        <p:spPr>
          <a:xfrm>
            <a:off x="666701" y="1789112"/>
            <a:ext cx="3854528" cy="2584449"/>
          </a:xfrm>
        </p:spPr>
        <p:txBody>
          <a:bodyPr>
            <a:no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1.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InvoiceNo</a:t>
            </a:r>
            <a:r>
              <a:rPr lang="en-GB" sz="1100" dirty="0">
                <a:latin typeface="Helvetica Neue" panose="02000503000000020004" pitchFamily="2" charset="0"/>
                <a:ea typeface="Helvetica Neue" panose="02000503000000020004" pitchFamily="2" charset="0"/>
                <a:cs typeface="Helvetica Neue" panose="02000503000000020004" pitchFamily="2" charset="0"/>
              </a:rPr>
              <a:t>: Invoice number. Nominal, a 6-digit integral number uniquely assigned to each transaction.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2.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StockCode</a:t>
            </a:r>
            <a:r>
              <a:rPr lang="en-GB" sz="1100" dirty="0">
                <a:latin typeface="Helvetica Neue" panose="02000503000000020004" pitchFamily="2" charset="0"/>
                <a:ea typeface="Helvetica Neue" panose="02000503000000020004" pitchFamily="2" charset="0"/>
                <a:cs typeface="Helvetica Neue" panose="02000503000000020004" pitchFamily="2" charset="0"/>
              </a:rPr>
              <a:t>: Product (item) code. Nominal, a 5-digit integral number uniquely assigned to each distinct product.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3. Description: Product (item) name. Nominal.</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4. Quantity: The quantities of each product (item) per transaction. Numeric.</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5.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InvoiceDate</a:t>
            </a:r>
            <a:r>
              <a:rPr lang="en-GB" sz="1100" dirty="0">
                <a:latin typeface="Helvetica Neue" panose="02000503000000020004" pitchFamily="2" charset="0"/>
                <a:ea typeface="Helvetica Neue" panose="02000503000000020004" pitchFamily="2" charset="0"/>
                <a:cs typeface="Helvetica Neue" panose="02000503000000020004" pitchFamily="2" charset="0"/>
              </a:rPr>
              <a:t>: Invoice Date and time. Numeric, the day and time when each transaction was generated.</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6.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UnitPrice</a:t>
            </a:r>
            <a:r>
              <a:rPr lang="en-GB" sz="1100" dirty="0">
                <a:latin typeface="Helvetica Neue" panose="02000503000000020004" pitchFamily="2" charset="0"/>
                <a:ea typeface="Helvetica Neue" panose="02000503000000020004" pitchFamily="2" charset="0"/>
                <a:cs typeface="Helvetica Neue" panose="02000503000000020004" pitchFamily="2" charset="0"/>
              </a:rPr>
              <a:t>: Unit price. Numeric, Product price per unit in sterling.</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7.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CustomerID</a:t>
            </a:r>
            <a:r>
              <a:rPr lang="en-GB" sz="1100" dirty="0">
                <a:latin typeface="Helvetica Neue" panose="02000503000000020004" pitchFamily="2" charset="0"/>
                <a:ea typeface="Helvetica Neue" panose="02000503000000020004" pitchFamily="2" charset="0"/>
                <a:cs typeface="Helvetica Neue" panose="02000503000000020004" pitchFamily="2" charset="0"/>
              </a:rPr>
              <a:t>: Customer number. Nominal, a 5-digit integral number uniquely assigned to each customer.</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8. Country: Country name. Nominal, the name of the country where each customer resides.</a:t>
            </a:r>
            <a:endParaRPr lang="en-NO"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Slide Number Placeholder 7">
            <a:extLst>
              <a:ext uri="{FF2B5EF4-FFF2-40B4-BE49-F238E27FC236}">
                <a16:creationId xmlns:a16="http://schemas.microsoft.com/office/drawing/2014/main" id="{F728C4AD-502F-BA4E-A2CF-AC2074D7E9F3}"/>
              </a:ext>
            </a:extLst>
          </p:cNvPr>
          <p:cNvSpPr>
            <a:spLocks noGrp="1"/>
          </p:cNvSpPr>
          <p:nvPr>
            <p:ph type="sldNum" sz="quarter" idx="12"/>
          </p:nvPr>
        </p:nvSpPr>
        <p:spPr/>
        <p:txBody>
          <a:bodyPr/>
          <a:lstStyle/>
          <a:p>
            <a:fld id="{F792316B-E104-664C-929A-C577D225F051}" type="slidenum">
              <a:rPr lang="en-NO" smtClean="0"/>
              <a:t>6</a:t>
            </a:fld>
            <a:endParaRPr lang="en-NO"/>
          </a:p>
        </p:txBody>
      </p:sp>
      <p:sp>
        <p:nvSpPr>
          <p:cNvPr id="6" name="TextBox 5">
            <a:extLst>
              <a:ext uri="{FF2B5EF4-FFF2-40B4-BE49-F238E27FC236}">
                <a16:creationId xmlns:a16="http://schemas.microsoft.com/office/drawing/2014/main" id="{31FA2BD8-2967-B63E-097D-CA6294C2585B}"/>
              </a:ext>
            </a:extLst>
          </p:cNvPr>
          <p:cNvSpPr txBox="1"/>
          <p:nvPr/>
        </p:nvSpPr>
        <p:spPr>
          <a:xfrm>
            <a:off x="5433237" y="4189228"/>
            <a:ext cx="567778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t>
            </a:r>
            <a:r>
              <a:rPr lang="en-NO" dirty="0">
                <a:latin typeface="Helvetica Neue" panose="02000503000000020004" pitchFamily="2" charset="0"/>
                <a:ea typeface="Helvetica Neue" panose="02000503000000020004" pitchFamily="2" charset="0"/>
                <a:cs typeface="Helvetica Neue" panose="02000503000000020004" pitchFamily="2" charset="0"/>
              </a:rPr>
              <a:t>hape of the Dataset is:</a:t>
            </a:r>
          </a:p>
          <a:p>
            <a:r>
              <a:rPr lang="en-NO" dirty="0">
                <a:latin typeface="Helvetica Neue" panose="02000503000000020004" pitchFamily="2" charset="0"/>
                <a:ea typeface="Helvetica Neue" panose="02000503000000020004" pitchFamily="2" charset="0"/>
                <a:cs typeface="Helvetica Neue" panose="02000503000000020004" pitchFamily="2" charset="0"/>
              </a:rPr>
              <a:t>(541909, 8)</a:t>
            </a:r>
          </a:p>
        </p:txBody>
      </p:sp>
      <p:sp>
        <p:nvSpPr>
          <p:cNvPr id="7" name="TextBox 6">
            <a:extLst>
              <a:ext uri="{FF2B5EF4-FFF2-40B4-BE49-F238E27FC236}">
                <a16:creationId xmlns:a16="http://schemas.microsoft.com/office/drawing/2014/main" id="{ADF596BC-738E-737F-B39C-CEBF742FDF0E}"/>
              </a:ext>
            </a:extLst>
          </p:cNvPr>
          <p:cNvSpPr txBox="1"/>
          <p:nvPr/>
        </p:nvSpPr>
        <p:spPr>
          <a:xfrm>
            <a:off x="5103628" y="5380074"/>
            <a:ext cx="6602819" cy="923330"/>
          </a:xfrm>
          <a:prstGeom prst="rect">
            <a:avLst/>
          </a:prstGeom>
          <a:noFill/>
        </p:spPr>
        <p:txBody>
          <a:bodyPr wrap="square" rtlCol="0">
            <a:spAutoFit/>
          </a:bodyPr>
          <a:lstStyle/>
          <a:p>
            <a:r>
              <a:rPr lang="en-GB" b="0" i="0" dirty="0">
                <a:effectLst/>
                <a:latin typeface="Helvetica Neue" panose="02000503000000020004" pitchFamily="2" charset="0"/>
                <a:ea typeface="Helvetica Neue" panose="02000503000000020004" pitchFamily="2" charset="0"/>
                <a:cs typeface="Helvetica Neue" panose="02000503000000020004" pitchFamily="2" charset="0"/>
              </a:rPr>
              <a:t>We can notice that we will have to deal with time series data, integers and floats, and categorical, and text data.</a:t>
            </a:r>
          </a:p>
          <a:p>
            <a:endParaRPr lang="en-NO" dirty="0"/>
          </a:p>
        </p:txBody>
      </p:sp>
    </p:spTree>
    <p:extLst>
      <p:ext uri="{BB962C8B-B14F-4D97-AF65-F5344CB8AC3E}">
        <p14:creationId xmlns:p14="http://schemas.microsoft.com/office/powerpoint/2010/main" val="71425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4D9E-B92A-F744-C8EF-E93E75E7C591}"/>
              </a:ext>
            </a:extLst>
          </p:cNvPr>
          <p:cNvSpPr>
            <a:spLocks noGrp="1"/>
          </p:cNvSpPr>
          <p:nvPr>
            <p:ph type="title"/>
          </p:nvPr>
        </p:nvSpPr>
        <p:spPr/>
        <p:txBody>
          <a:bodyPr>
            <a:normAutofit/>
          </a:bodyPr>
          <a:lstStyle/>
          <a:p>
            <a:pPr marL="0" indent="0">
              <a:buNone/>
            </a:pPr>
            <a:r>
              <a:rPr lang="en-GB" sz="3600" i="1" dirty="0">
                <a:latin typeface="Helvetica Neue" panose="02000503000000020004" pitchFamily="2" charset="0"/>
                <a:ea typeface="Helvetica Neue" panose="02000503000000020004" pitchFamily="2" charset="0"/>
                <a:cs typeface="Helvetica Neue" panose="02000503000000020004" pitchFamily="2" charset="0"/>
              </a:rPr>
              <a:t>T</a:t>
            </a:r>
            <a:r>
              <a:rPr lang="en-NO" sz="3600" i="1" dirty="0">
                <a:latin typeface="Helvetica Neue" panose="02000503000000020004" pitchFamily="2" charset="0"/>
                <a:ea typeface="Helvetica Neue" panose="02000503000000020004" pitchFamily="2" charset="0"/>
                <a:cs typeface="Helvetica Neue" panose="02000503000000020004" pitchFamily="2" charset="0"/>
              </a:rPr>
              <a:t>ypes of the variables:</a:t>
            </a:r>
          </a:p>
        </p:txBody>
      </p:sp>
      <p:sp>
        <p:nvSpPr>
          <p:cNvPr id="3" name="Content Placeholder 2">
            <a:extLst>
              <a:ext uri="{FF2B5EF4-FFF2-40B4-BE49-F238E27FC236}">
                <a16:creationId xmlns:a16="http://schemas.microsoft.com/office/drawing/2014/main" id="{ADB4A73C-948C-0C74-6143-ABDF86ABB8CA}"/>
              </a:ext>
            </a:extLst>
          </p:cNvPr>
          <p:cNvSpPr>
            <a:spLocks noGrp="1"/>
          </p:cNvSpPr>
          <p:nvPr>
            <p:ph idx="1"/>
          </p:nvPr>
        </p:nvSpPr>
        <p:spPr/>
        <p:txBody>
          <a:bodyPr>
            <a:normAutofit/>
          </a:bodyPr>
          <a:lstStyle/>
          <a:p>
            <a:pPr marL="0" indent="0">
              <a:buNone/>
            </a:pPr>
            <a:endParaRPr lang="en-NO" sz="1700" dirty="0">
              <a:latin typeface="Helvetica Neue" panose="02000503000000020004" pitchFamily="2" charset="0"/>
              <a:ea typeface="Helvetica Neue" panose="02000503000000020004" pitchFamily="2" charset="0"/>
              <a:cs typeface="Helvetica Neue" panose="02000503000000020004" pitchFamily="2" charset="0"/>
            </a:endParaRPr>
          </a:p>
          <a:p>
            <a:r>
              <a:rPr lang="en-NO" sz="1700" dirty="0">
                <a:latin typeface="Helvetica Neue" panose="02000503000000020004" pitchFamily="2" charset="0"/>
                <a:ea typeface="Helvetica Neue" panose="02000503000000020004" pitchFamily="2" charset="0"/>
                <a:cs typeface="Helvetica Neue" panose="02000503000000020004" pitchFamily="2" charset="0"/>
              </a:rPr>
              <a:t>InvoiceNo variable seems to have not only</a:t>
            </a:r>
          </a:p>
          <a:p>
            <a:pPr marL="0" indent="0">
              <a:buNone/>
            </a:pPr>
            <a:r>
              <a:rPr lang="en-GB" sz="1700" dirty="0">
                <a:latin typeface="Helvetica Neue" panose="02000503000000020004" pitchFamily="2" charset="0"/>
                <a:ea typeface="Helvetica Neue" panose="02000503000000020004" pitchFamily="2" charset="0"/>
                <a:cs typeface="Helvetica Neue" panose="02000503000000020004" pitchFamily="2" charset="0"/>
              </a:rPr>
              <a:t>n</a:t>
            </a:r>
            <a:r>
              <a:rPr lang="en-NO" sz="1700" dirty="0">
                <a:latin typeface="Helvetica Neue" panose="02000503000000020004" pitchFamily="2" charset="0"/>
                <a:ea typeface="Helvetica Neue" panose="02000503000000020004" pitchFamily="2" charset="0"/>
                <a:cs typeface="Helvetica Neue" panose="02000503000000020004" pitchFamily="2" charset="0"/>
              </a:rPr>
              <a:t>umbers, so we will find out interesting facts</a:t>
            </a:r>
          </a:p>
          <a:p>
            <a:pPr marL="0" indent="0">
              <a:buNone/>
            </a:pPr>
            <a:r>
              <a:rPr lang="en-GB" sz="1700" dirty="0">
                <a:latin typeface="Helvetica Neue" panose="02000503000000020004" pitchFamily="2" charset="0"/>
                <a:ea typeface="Helvetica Neue" panose="02000503000000020004" pitchFamily="2" charset="0"/>
                <a:cs typeface="Helvetica Neue" panose="02000503000000020004" pitchFamily="2" charset="0"/>
              </a:rPr>
              <a:t>a</a:t>
            </a:r>
            <a:r>
              <a:rPr lang="en-NO" sz="1700" dirty="0">
                <a:latin typeface="Helvetica Neue" panose="02000503000000020004" pitchFamily="2" charset="0"/>
                <a:ea typeface="Helvetica Neue" panose="02000503000000020004" pitchFamily="2" charset="0"/>
                <a:cs typeface="Helvetica Neue" panose="02000503000000020004" pitchFamily="2" charset="0"/>
              </a:rPr>
              <a:t>head.</a:t>
            </a:r>
          </a:p>
          <a:p>
            <a:r>
              <a:rPr lang="en-NO" sz="1700" dirty="0">
                <a:latin typeface="Helvetica Neue" panose="02000503000000020004" pitchFamily="2" charset="0"/>
                <a:ea typeface="Helvetica Neue" panose="02000503000000020004" pitchFamily="2" charset="0"/>
                <a:cs typeface="Helvetica Neue" panose="02000503000000020004" pitchFamily="2" charset="0"/>
              </a:rPr>
              <a:t>The InvoiceDate variable is of type datetime</a:t>
            </a:r>
          </a:p>
          <a:p>
            <a:pPr marL="0" indent="0">
              <a:buNone/>
            </a:pPr>
            <a:r>
              <a:rPr lang="en-GB" sz="1700" dirty="0">
                <a:latin typeface="Helvetica Neue" panose="02000503000000020004" pitchFamily="2" charset="0"/>
                <a:ea typeface="Helvetica Neue" panose="02000503000000020004" pitchFamily="2" charset="0"/>
                <a:cs typeface="Helvetica Neue" panose="02000503000000020004" pitchFamily="2" charset="0"/>
              </a:rPr>
              <a:t>W</a:t>
            </a:r>
            <a:r>
              <a:rPr lang="en-NO" sz="1700" dirty="0">
                <a:latin typeface="Helvetica Neue" panose="02000503000000020004" pitchFamily="2" charset="0"/>
                <a:ea typeface="Helvetica Neue" panose="02000503000000020004" pitchFamily="2" charset="0"/>
                <a:cs typeface="Helvetica Neue" panose="02000503000000020004" pitchFamily="2" charset="0"/>
              </a:rPr>
              <a:t>henever this variable is not of this type, it should be converted</a:t>
            </a:r>
          </a:p>
          <a:p>
            <a:pPr marL="0" indent="0">
              <a:buNone/>
            </a:pPr>
            <a:r>
              <a:rPr lang="en-GB" sz="1700" dirty="0">
                <a:latin typeface="Helvetica Neue" panose="02000503000000020004" pitchFamily="2" charset="0"/>
                <a:ea typeface="Helvetica Neue" panose="02000503000000020004" pitchFamily="2" charset="0"/>
                <a:cs typeface="Helvetica Neue" panose="02000503000000020004" pitchFamily="2" charset="0"/>
              </a:rPr>
              <a:t>T</a:t>
            </a:r>
            <a:r>
              <a:rPr lang="en-NO" sz="1700" dirty="0">
                <a:latin typeface="Helvetica Neue" panose="02000503000000020004" pitchFamily="2" charset="0"/>
                <a:ea typeface="Helvetica Neue" panose="02000503000000020004" pitchFamily="2" charset="0"/>
                <a:cs typeface="Helvetica Neue" panose="02000503000000020004" pitchFamily="2" charset="0"/>
              </a:rPr>
              <a:t>o datatime.</a:t>
            </a:r>
          </a:p>
        </p:txBody>
      </p:sp>
      <p:sp>
        <p:nvSpPr>
          <p:cNvPr id="5" name="Slide Number Placeholder 4">
            <a:extLst>
              <a:ext uri="{FF2B5EF4-FFF2-40B4-BE49-F238E27FC236}">
                <a16:creationId xmlns:a16="http://schemas.microsoft.com/office/drawing/2014/main" id="{354B3A6A-A2CF-0C31-ABD3-0ACA93B4177D}"/>
              </a:ext>
            </a:extLst>
          </p:cNvPr>
          <p:cNvSpPr>
            <a:spLocks noGrp="1"/>
          </p:cNvSpPr>
          <p:nvPr>
            <p:ph type="sldNum" sz="quarter" idx="12"/>
          </p:nvPr>
        </p:nvSpPr>
        <p:spPr/>
        <p:txBody>
          <a:bodyPr/>
          <a:lstStyle/>
          <a:p>
            <a:fld id="{F792316B-E104-664C-929A-C577D225F051}" type="slidenum">
              <a:rPr lang="en-NO" smtClean="0"/>
              <a:t>7</a:t>
            </a:fld>
            <a:endParaRPr lang="en-NO"/>
          </a:p>
        </p:txBody>
      </p:sp>
      <p:pic>
        <p:nvPicPr>
          <p:cNvPr id="4" name="Picture 3">
            <a:extLst>
              <a:ext uri="{FF2B5EF4-FFF2-40B4-BE49-F238E27FC236}">
                <a16:creationId xmlns:a16="http://schemas.microsoft.com/office/drawing/2014/main" id="{89B1AD42-2009-070D-6FBC-69CC1B2C1238}"/>
              </a:ext>
            </a:extLst>
          </p:cNvPr>
          <p:cNvPicPr>
            <a:picLocks noChangeAspect="1"/>
          </p:cNvPicPr>
          <p:nvPr/>
        </p:nvPicPr>
        <p:blipFill>
          <a:blip r:embed="rId2"/>
          <a:stretch>
            <a:fillRect/>
          </a:stretch>
        </p:blipFill>
        <p:spPr>
          <a:xfrm>
            <a:off x="7853621" y="2393950"/>
            <a:ext cx="3225800" cy="2070100"/>
          </a:xfrm>
          <a:prstGeom prst="rect">
            <a:avLst/>
          </a:prstGeom>
        </p:spPr>
      </p:pic>
    </p:spTree>
    <p:extLst>
      <p:ext uri="{BB962C8B-B14F-4D97-AF65-F5344CB8AC3E}">
        <p14:creationId xmlns:p14="http://schemas.microsoft.com/office/powerpoint/2010/main" val="107622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09D6-FF44-8814-7355-5A2D1F340A5E}"/>
              </a:ext>
            </a:extLst>
          </p:cNvPr>
          <p:cNvSpPr>
            <a:spLocks noGrp="1"/>
          </p:cNvSpPr>
          <p:nvPr>
            <p:ph type="title"/>
          </p:nvPr>
        </p:nvSpPr>
        <p:spPr/>
        <p:txBody>
          <a:bodyPr>
            <a:normAutofit/>
          </a:bodyPr>
          <a:lstStyle/>
          <a:p>
            <a:r>
              <a:rPr lang="en-NO" i="1" dirty="0">
                <a:latin typeface="Helvetica Neue" panose="02000503000000020004" pitchFamily="2" charset="0"/>
                <a:ea typeface="Helvetica Neue" panose="02000503000000020004" pitchFamily="2" charset="0"/>
                <a:cs typeface="Helvetica Neue" panose="02000503000000020004" pitchFamily="2" charset="0"/>
              </a:rPr>
              <a:t>Checking for null values</a:t>
            </a:r>
          </a:p>
        </p:txBody>
      </p:sp>
      <p:sp>
        <p:nvSpPr>
          <p:cNvPr id="3" name="Content Placeholder 2">
            <a:extLst>
              <a:ext uri="{FF2B5EF4-FFF2-40B4-BE49-F238E27FC236}">
                <a16:creationId xmlns:a16="http://schemas.microsoft.com/office/drawing/2014/main" id="{A4336E0E-9A58-A82B-4E63-BDFFC0BA97D6}"/>
              </a:ext>
            </a:extLst>
          </p:cNvPr>
          <p:cNvSpPr>
            <a:spLocks noGrp="1"/>
          </p:cNvSpPr>
          <p:nvPr>
            <p:ph idx="1"/>
          </p:nvPr>
        </p:nvSpPr>
        <p:spPr/>
        <p:txBody>
          <a:bodyPr>
            <a:normAutofit/>
          </a:bodyPr>
          <a:lstStyle/>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We have null values only in Description and </a:t>
            </a:r>
            <a:r>
              <a:rPr lang="en-GB" sz="1800" dirty="0" err="1">
                <a:latin typeface="Helvetica Neue" panose="02000503000000020004" pitchFamily="2" charset="0"/>
                <a:ea typeface="Helvetica Neue" panose="02000503000000020004" pitchFamily="2" charset="0"/>
                <a:cs typeface="Helvetica Neue" panose="02000503000000020004" pitchFamily="2" charset="0"/>
              </a:rPr>
              <a:t>CustomerID</a:t>
            </a:r>
            <a:r>
              <a:rPr lang="en-GB" sz="1800" dirty="0">
                <a:latin typeface="Helvetica Neue" panose="02000503000000020004" pitchFamily="2" charset="0"/>
                <a:ea typeface="Helvetica Neue" panose="02000503000000020004" pitchFamily="2" charset="0"/>
                <a:cs typeface="Helvetica Neue" panose="02000503000000020004" pitchFamily="2" charset="0"/>
              </a:rPr>
              <a:t> variables.</a:t>
            </a:r>
          </a:p>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Encountered substantial missing values in the '</a:t>
            </a:r>
            <a:r>
              <a:rPr lang="en-GB" sz="1800" dirty="0" err="1">
                <a:latin typeface="Helvetica Neue" panose="02000503000000020004" pitchFamily="2" charset="0"/>
                <a:ea typeface="Helvetica Neue" panose="02000503000000020004" pitchFamily="2" charset="0"/>
                <a:cs typeface="Helvetica Neue" panose="02000503000000020004" pitchFamily="2" charset="0"/>
              </a:rPr>
              <a:t>CustomerID</a:t>
            </a:r>
            <a:r>
              <a:rPr lang="en-GB" sz="1800" dirty="0">
                <a:latin typeface="Helvetica Neue" panose="02000503000000020004" pitchFamily="2" charset="0"/>
                <a:ea typeface="Helvetica Neue" panose="02000503000000020004" pitchFamily="2" charset="0"/>
                <a:cs typeface="Helvetica Neue" panose="02000503000000020004" pitchFamily="2" charset="0"/>
              </a:rPr>
              <a:t>' variable.</a:t>
            </a:r>
          </a:p>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No specific pattern observed from the rows with missing '</a:t>
            </a:r>
            <a:r>
              <a:rPr lang="en-GB" sz="1800" dirty="0" err="1">
                <a:latin typeface="Helvetica Neue" panose="02000503000000020004" pitchFamily="2" charset="0"/>
                <a:ea typeface="Helvetica Neue" panose="02000503000000020004" pitchFamily="2" charset="0"/>
                <a:cs typeface="Helvetica Neue" panose="02000503000000020004" pitchFamily="2" charset="0"/>
              </a:rPr>
              <a:t>CustomerID</a:t>
            </a:r>
            <a:r>
              <a:rPr lang="en-GB"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Due to the high volume of missing data, decided to drop '</a:t>
            </a:r>
            <a:r>
              <a:rPr lang="en-GB" sz="1800" dirty="0" err="1">
                <a:latin typeface="Helvetica Neue" panose="02000503000000020004" pitchFamily="2" charset="0"/>
                <a:ea typeface="Helvetica Neue" panose="02000503000000020004" pitchFamily="2" charset="0"/>
                <a:cs typeface="Helvetica Neue" panose="02000503000000020004" pitchFamily="2" charset="0"/>
              </a:rPr>
              <a:t>CustomerID</a:t>
            </a:r>
            <a:r>
              <a:rPr lang="en-GB" sz="1800" dirty="0">
                <a:latin typeface="Helvetica Neue" panose="02000503000000020004" pitchFamily="2" charset="0"/>
                <a:ea typeface="Helvetica Neue" panose="02000503000000020004" pitchFamily="2" charset="0"/>
                <a:cs typeface="Helvetica Neue" panose="02000503000000020004" pitchFamily="2" charset="0"/>
              </a:rPr>
              <a:t>' from the analysis.</a:t>
            </a:r>
            <a:endParaRPr lang="en-NO"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8">
            <a:extLst>
              <a:ext uri="{FF2B5EF4-FFF2-40B4-BE49-F238E27FC236}">
                <a16:creationId xmlns:a16="http://schemas.microsoft.com/office/drawing/2014/main" id="{4FF8FD91-241A-6F6F-A38E-BFC6A70F2A20}"/>
              </a:ext>
            </a:extLst>
          </p:cNvPr>
          <p:cNvSpPr>
            <a:spLocks noGrp="1"/>
          </p:cNvSpPr>
          <p:nvPr>
            <p:ph type="sldNum" sz="quarter" idx="12"/>
          </p:nvPr>
        </p:nvSpPr>
        <p:spPr/>
        <p:txBody>
          <a:bodyPr/>
          <a:lstStyle/>
          <a:p>
            <a:fld id="{F792316B-E104-664C-929A-C577D225F051}" type="slidenum">
              <a:rPr lang="en-NO" smtClean="0"/>
              <a:t>8</a:t>
            </a:fld>
            <a:endParaRPr lang="en-NO"/>
          </a:p>
        </p:txBody>
      </p:sp>
      <p:pic>
        <p:nvPicPr>
          <p:cNvPr id="7" name="Picture 6">
            <a:extLst>
              <a:ext uri="{FF2B5EF4-FFF2-40B4-BE49-F238E27FC236}">
                <a16:creationId xmlns:a16="http://schemas.microsoft.com/office/drawing/2014/main" id="{0447311D-36C4-B495-2F97-77EEAD88AA84}"/>
              </a:ext>
            </a:extLst>
          </p:cNvPr>
          <p:cNvPicPr>
            <a:picLocks noChangeAspect="1"/>
          </p:cNvPicPr>
          <p:nvPr/>
        </p:nvPicPr>
        <p:blipFill>
          <a:blip r:embed="rId2"/>
          <a:stretch>
            <a:fillRect/>
          </a:stretch>
        </p:blipFill>
        <p:spPr>
          <a:xfrm>
            <a:off x="9123435" y="1090214"/>
            <a:ext cx="2400300" cy="1993900"/>
          </a:xfrm>
          <a:prstGeom prst="rect">
            <a:avLst/>
          </a:prstGeom>
        </p:spPr>
      </p:pic>
      <p:pic>
        <p:nvPicPr>
          <p:cNvPr id="8" name="Picture 7">
            <a:extLst>
              <a:ext uri="{FF2B5EF4-FFF2-40B4-BE49-F238E27FC236}">
                <a16:creationId xmlns:a16="http://schemas.microsoft.com/office/drawing/2014/main" id="{D4519B65-83CA-0A9D-23CA-36261BAFC5CB}"/>
              </a:ext>
            </a:extLst>
          </p:cNvPr>
          <p:cNvPicPr>
            <a:picLocks noChangeAspect="1"/>
          </p:cNvPicPr>
          <p:nvPr/>
        </p:nvPicPr>
        <p:blipFill>
          <a:blip r:embed="rId3"/>
          <a:stretch>
            <a:fillRect/>
          </a:stretch>
        </p:blipFill>
        <p:spPr>
          <a:xfrm>
            <a:off x="2270763" y="4206816"/>
            <a:ext cx="7322288" cy="1428739"/>
          </a:xfrm>
          <a:prstGeom prst="rect">
            <a:avLst/>
          </a:prstGeom>
        </p:spPr>
      </p:pic>
    </p:spTree>
    <p:extLst>
      <p:ext uri="{BB962C8B-B14F-4D97-AF65-F5344CB8AC3E}">
        <p14:creationId xmlns:p14="http://schemas.microsoft.com/office/powerpoint/2010/main" val="183819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9B02-E33C-CE19-A05D-C1894251BD9B}"/>
              </a:ext>
            </a:extLst>
          </p:cNvPr>
          <p:cNvSpPr>
            <a:spLocks noGrp="1"/>
          </p:cNvSpPr>
          <p:nvPr>
            <p:ph type="title"/>
          </p:nvPr>
        </p:nvSpPr>
        <p:spPr/>
        <p:txBody>
          <a:bodyPr>
            <a:normAutofit/>
          </a:bodyPr>
          <a:lstStyle/>
          <a:p>
            <a:pPr marL="0" marR="0" lvl="0" indent="0" defTabSz="914400" rtl="0" eaLnBrk="1" fontAlgn="auto" latinLnBrk="0" hangingPunct="1">
              <a:lnSpc>
                <a:spcPct val="90000"/>
              </a:lnSpc>
              <a:spcBef>
                <a:spcPts val="1000"/>
              </a:spcBef>
              <a:spcAft>
                <a:spcPts val="0"/>
              </a:spcAft>
              <a:tabLst/>
              <a:defRPr/>
            </a:pPr>
            <a:r>
              <a:rPr kumimoji="0" lang="en-NO" sz="240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 the Description variable:</a:t>
            </a:r>
            <a:endParaRPr lang="en-NO" sz="40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DA7254EB-0625-8216-8CBC-A51E025BAE45}"/>
              </a:ext>
            </a:extLst>
          </p:cNvPr>
          <p:cNvSpPr>
            <a:spLocks noGrp="1"/>
          </p:cNvSpPr>
          <p:nvPr>
            <p:ph idx="1"/>
          </p:nvPr>
        </p:nvSpPr>
        <p:spPr/>
        <p:txBody>
          <a:bodyPr>
            <a:normAutofit/>
          </a:bodyPr>
          <a:lstStyle/>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Identified a pattern where missing 'Description' corresponded with a '</a:t>
            </a:r>
            <a:r>
              <a:rPr lang="en-GB" sz="1800" dirty="0" err="1">
                <a:latin typeface="Helvetica Neue" panose="02000503000000020004" pitchFamily="2" charset="0"/>
                <a:ea typeface="Helvetica Neue" panose="02000503000000020004" pitchFamily="2" charset="0"/>
                <a:cs typeface="Helvetica Neue" panose="02000503000000020004" pitchFamily="2" charset="0"/>
              </a:rPr>
              <a:t>UnitPrice</a:t>
            </a:r>
            <a:r>
              <a:rPr lang="en-GB" sz="1800" dirty="0">
                <a:latin typeface="Helvetica Neue" panose="02000503000000020004" pitchFamily="2" charset="0"/>
                <a:ea typeface="Helvetica Neue" panose="02000503000000020004" pitchFamily="2" charset="0"/>
                <a:cs typeface="Helvetica Neue" panose="02000503000000020004" pitchFamily="2" charset="0"/>
              </a:rPr>
              <a:t>' of 0.0.</a:t>
            </a:r>
          </a:p>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This unusual scenario indicated that missing descriptions were likely tied to zero-cost items.</a:t>
            </a:r>
          </a:p>
          <a:p>
            <a:pPr marL="0" indent="0">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Filled in missing 'Description' values with 'UNKNOWN' to maintain data integrity.</a:t>
            </a:r>
          </a:p>
        </p:txBody>
      </p:sp>
      <p:sp>
        <p:nvSpPr>
          <p:cNvPr id="5" name="Slide Number Placeholder 4">
            <a:extLst>
              <a:ext uri="{FF2B5EF4-FFF2-40B4-BE49-F238E27FC236}">
                <a16:creationId xmlns:a16="http://schemas.microsoft.com/office/drawing/2014/main" id="{626E6A30-1322-142A-C70D-41DDC28532E9}"/>
              </a:ext>
            </a:extLst>
          </p:cNvPr>
          <p:cNvSpPr>
            <a:spLocks noGrp="1"/>
          </p:cNvSpPr>
          <p:nvPr>
            <p:ph type="sldNum" sz="quarter" idx="12"/>
          </p:nvPr>
        </p:nvSpPr>
        <p:spPr/>
        <p:txBody>
          <a:bodyPr/>
          <a:lstStyle/>
          <a:p>
            <a:fld id="{F792316B-E104-664C-929A-C577D225F051}" type="slidenum">
              <a:rPr lang="en-NO" smtClean="0"/>
              <a:t>9</a:t>
            </a:fld>
            <a:endParaRPr lang="en-NO"/>
          </a:p>
        </p:txBody>
      </p:sp>
      <p:pic>
        <p:nvPicPr>
          <p:cNvPr id="4" name="Picture 3">
            <a:extLst>
              <a:ext uri="{FF2B5EF4-FFF2-40B4-BE49-F238E27FC236}">
                <a16:creationId xmlns:a16="http://schemas.microsoft.com/office/drawing/2014/main" id="{4B5007F2-F169-5440-4D80-DE682867225F}"/>
              </a:ext>
            </a:extLst>
          </p:cNvPr>
          <p:cNvPicPr>
            <a:picLocks noChangeAspect="1"/>
          </p:cNvPicPr>
          <p:nvPr/>
        </p:nvPicPr>
        <p:blipFill>
          <a:blip r:embed="rId2"/>
          <a:stretch>
            <a:fillRect/>
          </a:stretch>
        </p:blipFill>
        <p:spPr>
          <a:xfrm>
            <a:off x="3010902" y="3677139"/>
            <a:ext cx="6170195" cy="1672764"/>
          </a:xfrm>
          <a:prstGeom prst="rect">
            <a:avLst/>
          </a:prstGeom>
        </p:spPr>
      </p:pic>
    </p:spTree>
    <p:extLst>
      <p:ext uri="{BB962C8B-B14F-4D97-AF65-F5344CB8AC3E}">
        <p14:creationId xmlns:p14="http://schemas.microsoft.com/office/powerpoint/2010/main" val="10635354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{99091DD6-E39A-FB4D-9F65-6F47551B5750}tf10001119_mac</Template>
  <TotalTime>2607</TotalTime>
  <Words>2734</Words>
  <Application>Microsoft Macintosh PowerPoint</Application>
  <PresentationFormat>Widescreen</PresentationFormat>
  <Paragraphs>366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vt:lpstr>
      <vt:lpstr>Helvetica Neue</vt:lpstr>
      <vt:lpstr>Söhne</vt:lpstr>
      <vt:lpstr>Gallery</vt:lpstr>
      <vt:lpstr>Online Retail Sales: From Data Cleaning to Predictive Modelling </vt:lpstr>
      <vt:lpstr>Content of the Presentation </vt:lpstr>
      <vt:lpstr>Introduction</vt:lpstr>
      <vt:lpstr>Introduction</vt:lpstr>
      <vt:lpstr>Data Cleaning and Exploration</vt:lpstr>
      <vt:lpstr>Variables</vt:lpstr>
      <vt:lpstr>Types of the variables:</vt:lpstr>
      <vt:lpstr>Checking for null values</vt:lpstr>
      <vt:lpstr>For the Description variable:</vt:lpstr>
      <vt:lpstr>Quick summery statistics</vt:lpstr>
      <vt:lpstr>Finding out why do ‘Quantity’ and ‘UnitPrice’ variables contain negative values?</vt:lpstr>
      <vt:lpstr>For UnitPrice:</vt:lpstr>
      <vt:lpstr>Outlier Detection</vt:lpstr>
      <vt:lpstr>UnitPrice values in the range of 4K to 14K:</vt:lpstr>
      <vt:lpstr>For Quantity:</vt:lpstr>
      <vt:lpstr>Checking the describe function again:</vt:lpstr>
      <vt:lpstr>Data Visualization </vt:lpstr>
      <vt:lpstr>Creating new column</vt:lpstr>
      <vt:lpstr>Sales trend over time on monthly basis</vt:lpstr>
      <vt:lpstr>Sales trend over time on weekly basis</vt:lpstr>
      <vt:lpstr>Sales distribution across different countries.</vt:lpstr>
      <vt:lpstr>Sales distribution across different Non-UK countries.</vt:lpstr>
      <vt:lpstr> Sales based on different product categories</vt:lpstr>
      <vt:lpstr>Products having the highest Sales in UK and Non-UK.</vt:lpstr>
      <vt:lpstr>Products having the highest quantity in the Invoices</vt:lpstr>
      <vt:lpstr>Predictive Modelling</vt:lpstr>
      <vt:lpstr>Modelling approaches</vt:lpstr>
      <vt:lpstr>Sales Predictive Modelling</vt:lpstr>
      <vt:lpstr>ML models used and the results</vt:lpstr>
      <vt:lpstr>UnitPrice Predictive Modelling</vt:lpstr>
      <vt:lpstr>PowerPoint Presentation</vt:lpstr>
      <vt:lpstr>Time-Series Forecasting</vt:lpstr>
      <vt:lpstr>Sales Forecasting Using ARIMA Model on Non-UK dataset</vt:lpstr>
      <vt:lpstr>Sales Forecasting Using ARIMA Model on Non-UK dataset</vt:lpstr>
      <vt:lpstr>Sales Forecasting Using ARIMA Model on Non-UK dataset</vt:lpstr>
      <vt:lpstr>ARIMA Model Performance Evaluation</vt:lpstr>
      <vt:lpstr>Insights and Recommendations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Retail Sales: From Data Cleaning to Predictive Modelling </dc:title>
  <dc:creator>Sina Ainesazi Dovom</dc:creator>
  <cp:lastModifiedBy>Sina Ainesazi Dovom</cp:lastModifiedBy>
  <cp:revision>14</cp:revision>
  <dcterms:created xsi:type="dcterms:W3CDTF">2023-07-19T15:49:09Z</dcterms:created>
  <dcterms:modified xsi:type="dcterms:W3CDTF">2023-07-21T11:16:52Z</dcterms:modified>
</cp:coreProperties>
</file>